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Playfair Display"/>
      <p:regular r:id="rId22"/>
      <p:bold r:id="rId23"/>
      <p:italic r:id="rId24"/>
      <p:boldItalic r:id="rId25"/>
    </p:embeddedFont>
    <p:embeddedFont>
      <p:font typeface="La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PlayfairDisplay-regular.fntdata"/><Relationship Id="rId21" Type="http://schemas.openxmlformats.org/officeDocument/2006/relationships/slide" Target="slides/slide17.xml"/><Relationship Id="rId24" Type="http://schemas.openxmlformats.org/officeDocument/2006/relationships/font" Target="fonts/PlayfairDisplay-italic.fntdata"/><Relationship Id="rId23" Type="http://schemas.openxmlformats.org/officeDocument/2006/relationships/font" Target="fonts/PlayfairDisplay-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Lato-regular.fntdata"/><Relationship Id="rId25" Type="http://schemas.openxmlformats.org/officeDocument/2006/relationships/font" Target="fonts/PlayfairDisplay-boldItalic.fntdata"/><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Lato-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txBox="1"/>
          <p:nvPr>
            <p:ph type="ctrTitle"/>
          </p:nvPr>
        </p:nvSpPr>
        <p:spPr>
          <a:xfrm>
            <a:off x="3096250" y="1627200"/>
            <a:ext cx="2951400" cy="1584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3" y="3266930"/>
            <a:ext cx="2951400" cy="701400"/>
          </a:xfrm>
          <a:prstGeom prst="rect">
            <a:avLst/>
          </a:prstGeom>
        </p:spPr>
        <p:txBody>
          <a:bodyPr anchorCtr="0" anchor="b" bIns="91425" lIns="91425" spcFirstLastPara="1" rIns="91425" wrap="square" tIns="91425"/>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0" name="Shape 50"/>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Shape 51"/>
          <p:cNvSpPr txBox="1"/>
          <p:nvPr>
            <p:ph idx="1" type="body"/>
          </p:nvPr>
        </p:nvSpPr>
        <p:spPr>
          <a:xfrm>
            <a:off x="311700" y="29194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2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Shape 2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Shape 2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Shape 3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Shape 33"/>
          <p:cNvSpPr txBox="1"/>
          <p:nvPr>
            <p:ph idx="1" type="body"/>
          </p:nvPr>
        </p:nvSpPr>
        <p:spPr>
          <a:xfrm>
            <a:off x="311700" y="1391378"/>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Shape 3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Shape 41"/>
          <p:cNvSpPr txBox="1"/>
          <p:nvPr>
            <p:ph type="title"/>
          </p:nvPr>
        </p:nvSpPr>
        <p:spPr>
          <a:xfrm>
            <a:off x="265500" y="1107950"/>
            <a:ext cx="4045200" cy="1683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Shape 42"/>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Shape 4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7" name="Shape 4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idea.ed.gov/explore/view/p/%2Croot%2Cregs%2C300%2CA%2C300%252E39%2Cb%2C3%2C" TargetMode="External"/><Relationship Id="rId4" Type="http://schemas.openxmlformats.org/officeDocument/2006/relationships/hyperlink" Target="http://idea.ed.gov/explore/view/p/%2Croot%2Cregs%2C300%2CA%2C300%252E39%2Cb%2C3%2Ci%2C" TargetMode="External"/><Relationship Id="rId5" Type="http://schemas.openxmlformats.org/officeDocument/2006/relationships/hyperlink" Target="http://idea.ed.gov/explore/view/p/%2Croot%2Cregs%2C300%2CA%2C300%252E39%2Cb%2C3%2Cii%2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1:1 Aides</a:t>
            </a:r>
            <a:endParaRPr/>
          </a:p>
        </p:txBody>
      </p:sp>
      <p:sp>
        <p:nvSpPr>
          <p:cNvPr id="60" name="Shape 60"/>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1/29/2016</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Research Supported?</a:t>
            </a:r>
            <a:endParaRPr/>
          </a:p>
        </p:txBody>
      </p:sp>
      <p:sp>
        <p:nvSpPr>
          <p:cNvPr id="113" name="Shape 1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expanded utilization of paraprofessionals in instructional roles is </a:t>
            </a:r>
            <a:r>
              <a:rPr lang="en" u="sng"/>
              <a:t>NOT</a:t>
            </a:r>
            <a:r>
              <a:rPr lang="en"/>
              <a:t> based on data that suggest students with disabilities do as well or better educationally with paraprofessionals than they do with special educators or general education teachers.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Research Supported?	</a:t>
            </a:r>
            <a:endParaRPr/>
          </a:p>
        </p:txBody>
      </p:sp>
      <p:sp>
        <p:nvSpPr>
          <p:cNvPr id="119" name="Shape 1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“Nowhere does the literature present a strong conceptual or theoretical rationale that explains the practice of assigning the least qualified staff member (aides) to make critical decisions and provide primary instruction for students with the most complex needs.”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Research indicates:	</a:t>
            </a:r>
            <a:endParaRPr/>
          </a:p>
        </p:txBody>
      </p:sp>
      <p:sp>
        <p:nvSpPr>
          <p:cNvPr id="125" name="Shape 125"/>
          <p:cNvSpPr txBox="1"/>
          <p:nvPr>
            <p:ph idx="1" type="body"/>
          </p:nvPr>
        </p:nvSpPr>
        <p:spPr>
          <a:xfrm>
            <a:off x="181200" y="101745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Assistants maintain too close proximity with students</a:t>
            </a:r>
            <a:endParaRPr/>
          </a:p>
          <a:p>
            <a:pPr indent="-342900" lvl="0" marL="457200" rtl="0">
              <a:spcBef>
                <a:spcPts val="1600"/>
              </a:spcBef>
              <a:spcAft>
                <a:spcPts val="0"/>
              </a:spcAft>
              <a:buSzPts val="1800"/>
              <a:buChar char="●"/>
            </a:pPr>
            <a:r>
              <a:rPr lang="en"/>
              <a:t>physical contact</a:t>
            </a:r>
            <a:endParaRPr/>
          </a:p>
          <a:p>
            <a:pPr indent="-342900" lvl="0" marL="457200" rtl="0">
              <a:spcBef>
                <a:spcPts val="0"/>
              </a:spcBef>
              <a:spcAft>
                <a:spcPts val="0"/>
              </a:spcAft>
              <a:buSzPts val="1800"/>
              <a:buChar char="●"/>
            </a:pPr>
            <a:r>
              <a:rPr lang="en"/>
              <a:t>sitting immediately next to student</a:t>
            </a:r>
            <a:endParaRPr/>
          </a:p>
          <a:p>
            <a:pPr indent="-342900" lvl="0" marL="457200" rtl="0">
              <a:spcBef>
                <a:spcPts val="0"/>
              </a:spcBef>
              <a:spcAft>
                <a:spcPts val="0"/>
              </a:spcAft>
              <a:buSzPts val="1800"/>
              <a:buChar char="●"/>
            </a:pPr>
            <a:r>
              <a:rPr lang="en"/>
              <a:t>accompanying student everywhere</a:t>
            </a:r>
            <a:endParaRPr/>
          </a:p>
          <a:p>
            <a:pPr indent="0" lvl="0" marL="0" rtl="0">
              <a:spcBef>
                <a:spcPts val="1600"/>
              </a:spcBef>
              <a:spcAft>
                <a:spcPts val="0"/>
              </a:spcAft>
              <a:buNone/>
            </a:pPr>
            <a:r>
              <a:rPr lang="en"/>
              <a:t>Such proximity can be detrimental to the student</a:t>
            </a:r>
            <a:endParaRPr/>
          </a:p>
          <a:p>
            <a:pPr indent="-342900" lvl="0" marL="457200" rtl="0">
              <a:spcBef>
                <a:spcPts val="1600"/>
              </a:spcBef>
              <a:spcAft>
                <a:spcPts val="0"/>
              </a:spcAft>
              <a:buSzPts val="1800"/>
              <a:buChar char="●"/>
            </a:pPr>
            <a:r>
              <a:rPr lang="en"/>
              <a:t>students learn to rely on assistance</a:t>
            </a:r>
            <a:endParaRPr/>
          </a:p>
          <a:p>
            <a:pPr indent="-342900" lvl="0" marL="457200">
              <a:spcBef>
                <a:spcPts val="0"/>
              </a:spcBef>
              <a:spcAft>
                <a:spcPts val="0"/>
              </a:spcAft>
              <a:buSzPts val="1800"/>
              <a:buChar char="●"/>
            </a:pPr>
            <a:r>
              <a:rPr lang="en"/>
              <a:t>peers avoid students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1:1 Assistants</a:t>
            </a:r>
            <a:endParaRPr/>
          </a:p>
        </p:txBody>
      </p:sp>
      <p:sp>
        <p:nvSpPr>
          <p:cNvPr id="131" name="Shape 1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Individual 1:1 help can have far reaching effects on the following:</a:t>
            </a:r>
            <a:endParaRPr/>
          </a:p>
          <a:p>
            <a:pPr indent="-342900" lvl="0" marL="457200" rtl="0">
              <a:spcBef>
                <a:spcPts val="1600"/>
              </a:spcBef>
              <a:spcAft>
                <a:spcPts val="0"/>
              </a:spcAft>
              <a:buSzPts val="1800"/>
              <a:buChar char="●"/>
            </a:pPr>
            <a:r>
              <a:rPr lang="en"/>
              <a:t>Classroom teacher's ability to assume ownership for  the student</a:t>
            </a:r>
            <a:endParaRPr/>
          </a:p>
          <a:p>
            <a:pPr indent="-342900" lvl="0" marL="457200" rtl="0">
              <a:spcBef>
                <a:spcPts val="0"/>
              </a:spcBef>
              <a:spcAft>
                <a:spcPts val="0"/>
              </a:spcAft>
              <a:buSzPts val="1800"/>
              <a:buChar char="●"/>
            </a:pPr>
            <a:r>
              <a:rPr lang="en"/>
              <a:t>The frequency and types of peer interaction</a:t>
            </a:r>
            <a:endParaRPr/>
          </a:p>
          <a:p>
            <a:pPr indent="-342900" lvl="0" marL="457200" rtl="0">
              <a:spcBef>
                <a:spcPts val="0"/>
              </a:spcBef>
              <a:spcAft>
                <a:spcPts val="0"/>
              </a:spcAft>
              <a:buSzPts val="1800"/>
              <a:buChar char="●"/>
            </a:pPr>
            <a:r>
              <a:rPr lang="en"/>
              <a:t>The student’s ability to become and independent learner</a:t>
            </a:r>
            <a:endParaRPr/>
          </a:p>
          <a:p>
            <a:pPr indent="-342900" lvl="0" marL="457200" rtl="0">
              <a:spcBef>
                <a:spcPts val="0"/>
              </a:spcBef>
              <a:spcAft>
                <a:spcPts val="0"/>
              </a:spcAft>
              <a:buSzPts val="1800"/>
              <a:buChar char="●"/>
            </a:pPr>
            <a:r>
              <a:rPr lang="en"/>
              <a:t>Interfere with natural supports (peers)</a:t>
            </a:r>
            <a:endParaRPr/>
          </a:p>
          <a:p>
            <a:pPr indent="-342900" lvl="0" marL="457200" rtl="0">
              <a:spcBef>
                <a:spcPts val="0"/>
              </a:spcBef>
              <a:spcAft>
                <a:spcPts val="0"/>
              </a:spcAft>
              <a:buSzPts val="1800"/>
              <a:buChar char="●"/>
            </a:pPr>
            <a:r>
              <a:rPr lang="en"/>
              <a:t>Loss of privacy</a:t>
            </a:r>
            <a:endParaRPr/>
          </a:p>
          <a:p>
            <a:pPr indent="-342900" lvl="0" marL="457200">
              <a:spcBef>
                <a:spcPts val="0"/>
              </a:spcBef>
              <a:spcAft>
                <a:spcPts val="0"/>
              </a:spcAft>
              <a:buSzPts val="1800"/>
              <a:buChar char="●"/>
            </a:pPr>
            <a:r>
              <a:rPr lang="en"/>
              <a:t>Isolation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Teacher’s Role Becomes Clouded</a:t>
            </a:r>
            <a:endParaRPr/>
          </a:p>
        </p:txBody>
      </p:sp>
      <p:sp>
        <p:nvSpPr>
          <p:cNvPr id="137" name="Shape 1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Experienced, skilled teachers defer important curricular, instruction and management decisions about a student to the paraprofessional</a:t>
            </a:r>
            <a:endParaRPr/>
          </a:p>
          <a:p>
            <a:pPr indent="-342900" lvl="0" marL="457200" rtl="0">
              <a:spcBef>
                <a:spcPts val="0"/>
              </a:spcBef>
              <a:spcAft>
                <a:spcPts val="0"/>
              </a:spcAft>
              <a:buSzPts val="1800"/>
              <a:buChar char="●"/>
            </a:pPr>
            <a:r>
              <a:rPr lang="en"/>
              <a:t>Curriculum modification and </a:t>
            </a:r>
            <a:r>
              <a:rPr lang="en"/>
              <a:t>adaptation</a:t>
            </a:r>
            <a:r>
              <a:rPr lang="en"/>
              <a:t> may be left up to the paraprofessional</a:t>
            </a:r>
            <a:endParaRPr/>
          </a:p>
          <a:p>
            <a:pPr indent="-342900" lvl="0" marL="457200">
              <a:spcBef>
                <a:spcPts val="0"/>
              </a:spcBef>
              <a:spcAft>
                <a:spcPts val="0"/>
              </a:spcAft>
              <a:buSzPts val="1800"/>
              <a:buChar char="●"/>
            </a:pPr>
            <a:r>
              <a:rPr lang="en"/>
              <a:t>Extra paraprofessionals may be viewed as the “expert” in understanding the student’s needs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U.S. District Court 2007	</a:t>
            </a:r>
            <a:endParaRPr/>
          </a:p>
        </p:txBody>
      </p:sp>
      <p:sp>
        <p:nvSpPr>
          <p:cNvPr id="143" name="Shape 1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If IEP does not teach student skills to become independent, may be denial of FAPE</a:t>
            </a:r>
            <a:endParaRPr/>
          </a:p>
          <a:p>
            <a:pPr indent="-342900" lvl="0" marL="457200" rtl="0">
              <a:spcBef>
                <a:spcPts val="0"/>
              </a:spcBef>
              <a:spcAft>
                <a:spcPts val="0"/>
              </a:spcAft>
              <a:buSzPts val="1800"/>
              <a:buChar char="●"/>
            </a:pPr>
            <a:r>
              <a:rPr lang="en"/>
              <a:t>Student’s inability to function hampered by assisting 1:1 aide</a:t>
            </a:r>
            <a:endParaRPr/>
          </a:p>
          <a:p>
            <a:pPr indent="-342900" lvl="0" marL="457200">
              <a:spcBef>
                <a:spcPts val="0"/>
              </a:spcBef>
              <a:spcAft>
                <a:spcPts val="0"/>
              </a:spcAft>
              <a:buSzPts val="1800"/>
              <a:buChar char="●"/>
            </a:pPr>
            <a:r>
              <a:rPr lang="en"/>
              <a:t>Aide’s constant presence fostered learned helplessness, which prevents student from learning to function on their own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Change the Conversation</a:t>
            </a:r>
            <a:endParaRPr/>
          </a:p>
        </p:txBody>
      </p:sp>
      <p:sp>
        <p:nvSpPr>
          <p:cNvPr id="149" name="Shape 1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Focus on the needs of the student to develop independence</a:t>
            </a:r>
            <a:endParaRPr/>
          </a:p>
          <a:p>
            <a:pPr indent="-342900" lvl="0" marL="457200" rtl="0">
              <a:spcBef>
                <a:spcPts val="0"/>
              </a:spcBef>
              <a:spcAft>
                <a:spcPts val="0"/>
              </a:spcAft>
              <a:buSzPts val="1800"/>
              <a:buChar char="●"/>
            </a:pPr>
            <a:r>
              <a:rPr lang="en"/>
              <a:t>Implement instructional/behavioral strategies prior to considering additional assistance</a:t>
            </a:r>
            <a:endParaRPr/>
          </a:p>
          <a:p>
            <a:pPr indent="-342900" lvl="0" marL="457200">
              <a:spcBef>
                <a:spcPts val="0"/>
              </a:spcBef>
              <a:spcAft>
                <a:spcPts val="0"/>
              </a:spcAft>
              <a:buSzPts val="1800"/>
              <a:buChar char="●"/>
            </a:pPr>
            <a:r>
              <a:rPr lang="en"/>
              <a:t>Develop a system for addressing a request for 1:1 assistan</a:t>
            </a:r>
            <a:r>
              <a:rPr lang="en" u="sng"/>
              <a:t>ce</a:t>
            </a:r>
            <a:r>
              <a:rPr lang="en"/>
              <a:t> (not a 1:1 Assista</a:t>
            </a:r>
            <a:r>
              <a:rPr lang="en" u="sng"/>
              <a:t>nt</a:t>
            </a:r>
            <a:r>
              <a:rPr lang="en"/>
              <a: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Independence Plan</a:t>
            </a:r>
            <a:endParaRPr/>
          </a:p>
        </p:txBody>
      </p:sp>
      <p:sp>
        <p:nvSpPr>
          <p:cNvPr id="155" name="Shape 15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Current supports</a:t>
            </a:r>
            <a:endParaRPr/>
          </a:p>
          <a:p>
            <a:pPr indent="-342900" lvl="0" marL="457200" rtl="0">
              <a:spcBef>
                <a:spcPts val="0"/>
              </a:spcBef>
              <a:spcAft>
                <a:spcPts val="0"/>
              </a:spcAft>
              <a:buSzPts val="1800"/>
              <a:buChar char="●"/>
            </a:pPr>
            <a:r>
              <a:rPr lang="en"/>
              <a:t>Schedule for assistance</a:t>
            </a:r>
            <a:endParaRPr/>
          </a:p>
          <a:p>
            <a:pPr indent="-342900" lvl="0" marL="457200" rtl="0">
              <a:spcBef>
                <a:spcPts val="0"/>
              </a:spcBef>
              <a:spcAft>
                <a:spcPts val="0"/>
              </a:spcAft>
              <a:buSzPts val="1800"/>
              <a:buChar char="●"/>
            </a:pPr>
            <a:r>
              <a:rPr lang="en"/>
              <a:t>Goals</a:t>
            </a:r>
            <a:endParaRPr/>
          </a:p>
          <a:p>
            <a:pPr indent="-342900" lvl="0" marL="457200">
              <a:spcBef>
                <a:spcPts val="0"/>
              </a:spcBef>
              <a:spcAft>
                <a:spcPts val="0"/>
              </a:spcAft>
              <a:buSzPts val="1800"/>
              <a:buChar char="●"/>
            </a:pPr>
            <a:r>
              <a:rPr lang="en"/>
              <a:t>Fade assistance as soon as independence increases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Who Needs What?	</a:t>
            </a:r>
            <a:endParaRPr/>
          </a:p>
        </p:txBody>
      </p:sp>
      <p:sp>
        <p:nvSpPr>
          <p:cNvPr id="66" name="Shape 6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Some students need individual assistance for all or part of the day for academic or behavior support</a:t>
            </a:r>
            <a:endParaRPr/>
          </a:p>
          <a:p>
            <a:pPr indent="-342900" lvl="0" marL="457200" rtl="0">
              <a:spcBef>
                <a:spcPts val="0"/>
              </a:spcBef>
              <a:spcAft>
                <a:spcPts val="0"/>
              </a:spcAft>
              <a:buSzPts val="1800"/>
              <a:buChar char="●"/>
            </a:pPr>
            <a:r>
              <a:rPr lang="en"/>
              <a:t>Teachers need paraprofessional support to implement individualized instruction for some students</a:t>
            </a:r>
            <a:endParaRPr/>
          </a:p>
          <a:p>
            <a:pPr indent="-342900" lvl="0" marL="457200" rtl="0">
              <a:spcBef>
                <a:spcPts val="0"/>
              </a:spcBef>
              <a:spcAft>
                <a:spcPts val="0"/>
              </a:spcAft>
              <a:buSzPts val="1800"/>
              <a:buChar char="●"/>
            </a:pPr>
            <a:r>
              <a:rPr lang="en"/>
              <a:t>Parents need the school to ensure that their children are making progress</a:t>
            </a:r>
            <a:endParaRPr/>
          </a:p>
          <a:p>
            <a:pPr indent="-342900" lvl="0" marL="457200">
              <a:spcBef>
                <a:spcPts val="0"/>
              </a:spcBef>
              <a:spcAft>
                <a:spcPts val="0"/>
              </a:spcAft>
              <a:buSzPts val="1800"/>
              <a:buChar char="●"/>
            </a:pPr>
            <a:r>
              <a:rPr lang="en"/>
              <a:t>Students need to become independent learners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Entitlements for Students with Disabilities</a:t>
            </a:r>
            <a:endParaRPr/>
          </a:p>
        </p:txBody>
      </p:sp>
      <p:sp>
        <p:nvSpPr>
          <p:cNvPr id="72" name="Shape 7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Special Education and Related Services</a:t>
            </a:r>
            <a:endParaRPr/>
          </a:p>
          <a:p>
            <a:pPr indent="-342900" lvl="0" marL="457200" rtl="0">
              <a:spcBef>
                <a:spcPts val="0"/>
              </a:spcBef>
              <a:spcAft>
                <a:spcPts val="0"/>
              </a:spcAft>
              <a:buSzPts val="1800"/>
              <a:buChar char="●"/>
            </a:pPr>
            <a:r>
              <a:rPr lang="en"/>
              <a:t>Based on the individual student’s unique needs and described in his IEP</a:t>
            </a:r>
            <a:endParaRPr/>
          </a:p>
          <a:p>
            <a:pPr indent="-342900" lvl="0" marL="457200">
              <a:spcBef>
                <a:spcPts val="0"/>
              </a:spcBef>
              <a:spcAft>
                <a:spcPts val="0"/>
              </a:spcAft>
              <a:buSzPts val="1800"/>
              <a:buChar char="●"/>
            </a:pPr>
            <a:r>
              <a:rPr lang="en"/>
              <a:t>Provision of FAPE in the LRE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Special Education 34 CFR Section 300.39</a:t>
            </a:r>
            <a:endParaRPr/>
          </a:p>
        </p:txBody>
      </p:sp>
      <p:sp>
        <p:nvSpPr>
          <p:cNvPr id="78" name="Shape 7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30000"/>
              </a:lnSpc>
              <a:spcBef>
                <a:spcPts val="0"/>
              </a:spcBef>
              <a:spcAft>
                <a:spcPts val="0"/>
              </a:spcAft>
              <a:buClr>
                <a:schemeClr val="dk1"/>
              </a:buClr>
              <a:buSzPts val="1100"/>
              <a:buFont typeface="Arial"/>
              <a:buNone/>
            </a:pPr>
            <a:r>
              <a:rPr lang="en" sz="900" u="sng">
                <a:solidFill>
                  <a:srgbClr val="000000"/>
                </a:solidFill>
                <a:highlight>
                  <a:srgbClr val="FFFFFF"/>
                </a:highlight>
                <a:latin typeface="Verdana"/>
                <a:ea typeface="Verdana"/>
                <a:cs typeface="Verdana"/>
                <a:sym typeface="Verdana"/>
                <a:hlinkClick r:id="rId3"/>
              </a:rPr>
              <a:t>(3) </a:t>
            </a:r>
            <a:r>
              <a:rPr lang="en" sz="1400" u="sng">
                <a:solidFill>
                  <a:srgbClr val="000000"/>
                </a:solidFill>
                <a:highlight>
                  <a:srgbClr val="FFFFFF"/>
                </a:highlight>
                <a:latin typeface="Verdana"/>
                <a:ea typeface="Verdana"/>
                <a:cs typeface="Verdana"/>
                <a:sym typeface="Verdana"/>
              </a:rPr>
              <a:t>Specially designed instruction</a:t>
            </a:r>
            <a:r>
              <a:rPr lang="en" sz="1400">
                <a:solidFill>
                  <a:srgbClr val="000000"/>
                </a:solidFill>
                <a:highlight>
                  <a:srgbClr val="FFFFFF"/>
                </a:highlight>
                <a:latin typeface="Verdana"/>
                <a:ea typeface="Verdana"/>
                <a:cs typeface="Verdana"/>
                <a:sym typeface="Verdana"/>
              </a:rPr>
              <a:t> means adapting, as appropriate to the needs of an eligible child under this part, </a:t>
            </a:r>
            <a:r>
              <a:rPr lang="en" sz="1400" u="sng">
                <a:solidFill>
                  <a:srgbClr val="000000"/>
                </a:solidFill>
                <a:highlight>
                  <a:srgbClr val="FFFFFF"/>
                </a:highlight>
                <a:latin typeface="Verdana"/>
                <a:ea typeface="Verdana"/>
                <a:cs typeface="Verdana"/>
                <a:sym typeface="Verdana"/>
              </a:rPr>
              <a:t>the content, methodology, or delivery of instruction</a:t>
            </a:r>
            <a:r>
              <a:rPr lang="en" sz="1400">
                <a:solidFill>
                  <a:srgbClr val="000000"/>
                </a:solidFill>
                <a:highlight>
                  <a:srgbClr val="FFFFFF"/>
                </a:highlight>
                <a:latin typeface="Verdana"/>
                <a:ea typeface="Verdana"/>
                <a:cs typeface="Verdana"/>
                <a:sym typeface="Verdana"/>
              </a:rPr>
              <a:t>--</a:t>
            </a:r>
            <a:endParaRPr sz="1400">
              <a:solidFill>
                <a:srgbClr val="000000"/>
              </a:solidFill>
              <a:highlight>
                <a:srgbClr val="FFFFFF"/>
              </a:highlight>
              <a:latin typeface="Verdana"/>
              <a:ea typeface="Verdana"/>
              <a:cs typeface="Verdana"/>
              <a:sym typeface="Verdana"/>
            </a:endParaRPr>
          </a:p>
          <a:p>
            <a:pPr indent="0" lvl="0" marL="0" rtl="0">
              <a:lnSpc>
                <a:spcPct val="130000"/>
              </a:lnSpc>
              <a:spcBef>
                <a:spcPts val="0"/>
              </a:spcBef>
              <a:spcAft>
                <a:spcPts val="0"/>
              </a:spcAft>
              <a:buNone/>
            </a:pPr>
            <a:r>
              <a:t/>
            </a:r>
            <a:endParaRPr sz="1400">
              <a:solidFill>
                <a:srgbClr val="000000"/>
              </a:solidFill>
              <a:highlight>
                <a:srgbClr val="FFFFFF"/>
              </a:highlight>
              <a:latin typeface="Verdana"/>
              <a:ea typeface="Verdana"/>
              <a:cs typeface="Verdana"/>
              <a:sym typeface="Verdana"/>
            </a:endParaRPr>
          </a:p>
          <a:p>
            <a:pPr indent="0" lvl="0" marL="0" rtl="0">
              <a:lnSpc>
                <a:spcPct val="130000"/>
              </a:lnSpc>
              <a:spcBef>
                <a:spcPts val="0"/>
              </a:spcBef>
              <a:spcAft>
                <a:spcPts val="0"/>
              </a:spcAft>
              <a:buClr>
                <a:schemeClr val="dk1"/>
              </a:buClr>
              <a:buSzPts val="1100"/>
              <a:buFont typeface="Arial"/>
              <a:buNone/>
            </a:pPr>
            <a:r>
              <a:rPr lang="en" sz="1400" u="sng">
                <a:solidFill>
                  <a:srgbClr val="000000"/>
                </a:solidFill>
                <a:highlight>
                  <a:srgbClr val="FFFFFF"/>
                </a:highlight>
                <a:latin typeface="Verdana"/>
                <a:ea typeface="Verdana"/>
                <a:cs typeface="Verdana"/>
                <a:sym typeface="Verdana"/>
                <a:hlinkClick r:id="rId4"/>
              </a:rPr>
              <a:t>(i) </a:t>
            </a:r>
            <a:r>
              <a:rPr lang="en" sz="1400">
                <a:solidFill>
                  <a:srgbClr val="000000"/>
                </a:solidFill>
                <a:highlight>
                  <a:srgbClr val="FFFFFF"/>
                </a:highlight>
                <a:latin typeface="Verdana"/>
                <a:ea typeface="Verdana"/>
                <a:cs typeface="Verdana"/>
                <a:sym typeface="Verdana"/>
              </a:rPr>
              <a:t>To address the </a:t>
            </a:r>
            <a:r>
              <a:rPr lang="en" sz="1400" u="sng">
                <a:solidFill>
                  <a:srgbClr val="000000"/>
                </a:solidFill>
                <a:highlight>
                  <a:srgbClr val="FFFFFF"/>
                </a:highlight>
                <a:latin typeface="Verdana"/>
                <a:ea typeface="Verdana"/>
                <a:cs typeface="Verdana"/>
                <a:sym typeface="Verdana"/>
              </a:rPr>
              <a:t>unique needs</a:t>
            </a:r>
            <a:r>
              <a:rPr lang="en" sz="1400">
                <a:solidFill>
                  <a:srgbClr val="000000"/>
                </a:solidFill>
                <a:highlight>
                  <a:srgbClr val="FFFFFF"/>
                </a:highlight>
                <a:latin typeface="Verdana"/>
                <a:ea typeface="Verdana"/>
                <a:cs typeface="Verdana"/>
                <a:sym typeface="Verdana"/>
              </a:rPr>
              <a:t> of the child that result from the child's disability; and</a:t>
            </a:r>
            <a:endParaRPr sz="1400">
              <a:solidFill>
                <a:srgbClr val="000000"/>
              </a:solidFill>
              <a:highlight>
                <a:srgbClr val="FFFFFF"/>
              </a:highlight>
              <a:latin typeface="Verdana"/>
              <a:ea typeface="Verdana"/>
              <a:cs typeface="Verdana"/>
              <a:sym typeface="Verdana"/>
            </a:endParaRPr>
          </a:p>
          <a:p>
            <a:pPr indent="0" lvl="0" marL="0" rtl="0">
              <a:lnSpc>
                <a:spcPct val="130000"/>
              </a:lnSpc>
              <a:spcBef>
                <a:spcPts val="0"/>
              </a:spcBef>
              <a:spcAft>
                <a:spcPts val="0"/>
              </a:spcAft>
              <a:buNone/>
            </a:pPr>
            <a:r>
              <a:t/>
            </a:r>
            <a:endParaRPr sz="1400">
              <a:solidFill>
                <a:srgbClr val="000000"/>
              </a:solidFill>
              <a:highlight>
                <a:srgbClr val="FFFFFF"/>
              </a:highlight>
              <a:latin typeface="Verdana"/>
              <a:ea typeface="Verdana"/>
              <a:cs typeface="Verdana"/>
              <a:sym typeface="Verdana"/>
            </a:endParaRPr>
          </a:p>
          <a:p>
            <a:pPr indent="0" lvl="0" marL="0" rtl="0">
              <a:lnSpc>
                <a:spcPct val="130000"/>
              </a:lnSpc>
              <a:spcBef>
                <a:spcPts val="0"/>
              </a:spcBef>
              <a:spcAft>
                <a:spcPts val="0"/>
              </a:spcAft>
              <a:buClr>
                <a:schemeClr val="dk1"/>
              </a:buClr>
              <a:buSzPts val="1100"/>
              <a:buFont typeface="Arial"/>
              <a:buNone/>
            </a:pPr>
            <a:r>
              <a:rPr lang="en" sz="1400" u="sng">
                <a:solidFill>
                  <a:srgbClr val="000000"/>
                </a:solidFill>
                <a:highlight>
                  <a:srgbClr val="FFFFFF"/>
                </a:highlight>
                <a:latin typeface="Verdana"/>
                <a:ea typeface="Verdana"/>
                <a:cs typeface="Verdana"/>
                <a:sym typeface="Verdana"/>
                <a:hlinkClick r:id="rId5"/>
              </a:rPr>
              <a:t>(ii) </a:t>
            </a:r>
            <a:r>
              <a:rPr lang="en" sz="1400">
                <a:solidFill>
                  <a:srgbClr val="000000"/>
                </a:solidFill>
                <a:highlight>
                  <a:srgbClr val="FFFFFF"/>
                </a:highlight>
                <a:latin typeface="Verdana"/>
                <a:ea typeface="Verdana"/>
                <a:cs typeface="Verdana"/>
                <a:sym typeface="Verdana"/>
              </a:rPr>
              <a:t>To ensure </a:t>
            </a:r>
            <a:r>
              <a:rPr lang="en" sz="1400" u="sng">
                <a:solidFill>
                  <a:srgbClr val="000000"/>
                </a:solidFill>
                <a:highlight>
                  <a:srgbClr val="FFFFFF"/>
                </a:highlight>
                <a:latin typeface="Verdana"/>
                <a:ea typeface="Verdana"/>
                <a:cs typeface="Verdana"/>
                <a:sym typeface="Verdana"/>
              </a:rPr>
              <a:t>access of the child to the general curriculum</a:t>
            </a:r>
            <a:r>
              <a:rPr lang="en" sz="1400">
                <a:solidFill>
                  <a:srgbClr val="000000"/>
                </a:solidFill>
                <a:highlight>
                  <a:srgbClr val="FFFFFF"/>
                </a:highlight>
                <a:latin typeface="Verdana"/>
                <a:ea typeface="Verdana"/>
                <a:cs typeface="Verdana"/>
                <a:sym typeface="Verdana"/>
              </a:rPr>
              <a:t>, so that the child can meet the educational standards within the jurisdiction of the public agency that apply to all children.</a:t>
            </a:r>
            <a:endParaRPr sz="1400">
              <a:solidFill>
                <a:srgbClr val="000000"/>
              </a:solidFill>
              <a:highlight>
                <a:srgbClr val="FFFFFF"/>
              </a:highlight>
              <a:latin typeface="Verdana"/>
              <a:ea typeface="Verdana"/>
              <a:cs typeface="Verdana"/>
              <a:sym typeface="Verdana"/>
            </a:endParaRPr>
          </a:p>
          <a:p>
            <a:pPr indent="0" lvl="0" marL="0">
              <a:spcBef>
                <a:spcPts val="0"/>
              </a:spcBef>
              <a:spcAft>
                <a:spcPts val="1600"/>
              </a:spcAft>
              <a:buNone/>
            </a:pPr>
            <a:r>
              <a:t/>
            </a:r>
            <a:endParaRPr sz="1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Related Services 34 CFR Section 300.34</a:t>
            </a:r>
            <a:endParaRPr/>
          </a:p>
        </p:txBody>
      </p:sp>
      <p:sp>
        <p:nvSpPr>
          <p:cNvPr id="84" name="Shape 8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900">
                <a:solidFill>
                  <a:schemeClr val="dk1"/>
                </a:solidFill>
                <a:highlight>
                  <a:srgbClr val="FFFFFF"/>
                </a:highlight>
                <a:latin typeface="Verdana"/>
                <a:ea typeface="Verdana"/>
                <a:cs typeface="Verdana"/>
                <a:sym typeface="Verdana"/>
              </a:rPr>
              <a:t> </a:t>
            </a:r>
            <a:r>
              <a:rPr lang="en" sz="1400">
                <a:solidFill>
                  <a:schemeClr val="dk1"/>
                </a:solidFill>
                <a:highlight>
                  <a:srgbClr val="FFFFFF"/>
                </a:highlight>
                <a:latin typeface="Verdana"/>
                <a:ea typeface="Verdana"/>
                <a:cs typeface="Verdana"/>
                <a:sym typeface="Verdana"/>
              </a:rPr>
              <a:t>Related services means transportation and such developmental, corrective, and other supportive services as are </a:t>
            </a:r>
            <a:r>
              <a:rPr lang="en" sz="1400" u="sng">
                <a:solidFill>
                  <a:schemeClr val="dk1"/>
                </a:solidFill>
                <a:highlight>
                  <a:srgbClr val="FFFFFF"/>
                </a:highlight>
                <a:latin typeface="Verdana"/>
                <a:ea typeface="Verdana"/>
                <a:cs typeface="Verdana"/>
                <a:sym typeface="Verdana"/>
              </a:rPr>
              <a:t>required to assist a child with a disability to benefit from special education</a:t>
            </a:r>
            <a:r>
              <a:rPr lang="en" sz="1400">
                <a:solidFill>
                  <a:schemeClr val="dk1"/>
                </a:solidFill>
                <a:highlight>
                  <a:srgbClr val="FFFFFF"/>
                </a:highlight>
                <a:latin typeface="Verdana"/>
                <a:ea typeface="Verdana"/>
                <a:cs typeface="Verdana"/>
                <a:sym typeface="Verdana"/>
              </a:rPr>
              <a:t>, and includes:</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Related Services (cont’d)</a:t>
            </a:r>
            <a:endParaRPr/>
          </a:p>
        </p:txBody>
      </p:sp>
      <p:sp>
        <p:nvSpPr>
          <p:cNvPr id="90" name="Shape 9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Speech-language pathology and audiology services</a:t>
            </a:r>
            <a:endParaRPr sz="1400">
              <a:solidFill>
                <a:schemeClr val="dk1"/>
              </a:solidFill>
              <a:highlight>
                <a:srgbClr val="FFFFFF"/>
              </a:highlight>
              <a:latin typeface="Verdana"/>
              <a:ea typeface="Verdana"/>
              <a:cs typeface="Verdana"/>
              <a:sym typeface="Verdana"/>
            </a:endParaRPr>
          </a:p>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Interpreting services</a:t>
            </a:r>
            <a:endParaRPr sz="1400">
              <a:solidFill>
                <a:schemeClr val="dk1"/>
              </a:solidFill>
              <a:highlight>
                <a:srgbClr val="FFFFFF"/>
              </a:highlight>
              <a:latin typeface="Verdana"/>
              <a:ea typeface="Verdana"/>
              <a:cs typeface="Verdana"/>
              <a:sym typeface="Verdana"/>
            </a:endParaRPr>
          </a:p>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Psychological services</a:t>
            </a:r>
            <a:endParaRPr sz="1400">
              <a:solidFill>
                <a:schemeClr val="dk1"/>
              </a:solidFill>
              <a:highlight>
                <a:srgbClr val="FFFFFF"/>
              </a:highlight>
              <a:latin typeface="Verdana"/>
              <a:ea typeface="Verdana"/>
              <a:cs typeface="Verdana"/>
              <a:sym typeface="Verdana"/>
            </a:endParaRPr>
          </a:p>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Physical and occupational therapy</a:t>
            </a:r>
            <a:endParaRPr sz="1400">
              <a:solidFill>
                <a:schemeClr val="dk1"/>
              </a:solidFill>
              <a:highlight>
                <a:srgbClr val="FFFFFF"/>
              </a:highlight>
              <a:latin typeface="Verdana"/>
              <a:ea typeface="Verdana"/>
              <a:cs typeface="Verdana"/>
              <a:sym typeface="Verdana"/>
            </a:endParaRPr>
          </a:p>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Recreation, including therapeutic recreation</a:t>
            </a:r>
            <a:endParaRPr sz="1400">
              <a:solidFill>
                <a:schemeClr val="dk1"/>
              </a:solidFill>
              <a:highlight>
                <a:srgbClr val="FFFFFF"/>
              </a:highlight>
              <a:latin typeface="Verdana"/>
              <a:ea typeface="Verdana"/>
              <a:cs typeface="Verdana"/>
              <a:sym typeface="Verdana"/>
            </a:endParaRPr>
          </a:p>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Early identification and assessment of disabilities in children</a:t>
            </a:r>
            <a:endParaRPr sz="1400">
              <a:solidFill>
                <a:schemeClr val="dk1"/>
              </a:solidFill>
              <a:highlight>
                <a:srgbClr val="FFFFFF"/>
              </a:highlight>
              <a:latin typeface="Verdana"/>
              <a:ea typeface="Verdana"/>
              <a:cs typeface="Verdana"/>
              <a:sym typeface="Verdana"/>
            </a:endParaRPr>
          </a:p>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Counseling services, including rehabilitation counseling, orientation and mobility services, and medical services for diagnostic or evaluation purposes</a:t>
            </a:r>
            <a:endParaRPr sz="1400">
              <a:solidFill>
                <a:schemeClr val="dk1"/>
              </a:solidFill>
              <a:highlight>
                <a:srgbClr val="FFFFFF"/>
              </a:highlight>
              <a:latin typeface="Verdana"/>
              <a:ea typeface="Verdana"/>
              <a:cs typeface="Verdana"/>
              <a:sym typeface="Verdana"/>
            </a:endParaRPr>
          </a:p>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School health services and school nurse services</a:t>
            </a:r>
            <a:endParaRPr sz="1400">
              <a:solidFill>
                <a:schemeClr val="dk1"/>
              </a:solidFill>
              <a:highlight>
                <a:srgbClr val="FFFFFF"/>
              </a:highlight>
              <a:latin typeface="Verdana"/>
              <a:ea typeface="Verdana"/>
              <a:cs typeface="Verdana"/>
              <a:sym typeface="Verdana"/>
            </a:endParaRPr>
          </a:p>
          <a:p>
            <a:pPr indent="-317500" lvl="0" marL="457200" rtl="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Social work services in schools</a:t>
            </a:r>
            <a:endParaRPr sz="1400">
              <a:solidFill>
                <a:schemeClr val="dk1"/>
              </a:solidFill>
              <a:highlight>
                <a:srgbClr val="FFFFFF"/>
              </a:highlight>
              <a:latin typeface="Verdana"/>
              <a:ea typeface="Verdana"/>
              <a:cs typeface="Verdana"/>
              <a:sym typeface="Verdana"/>
            </a:endParaRPr>
          </a:p>
          <a:p>
            <a:pPr indent="-317500" lvl="0" marL="457200">
              <a:lnSpc>
                <a:spcPct val="100000"/>
              </a:lnSpc>
              <a:spcBef>
                <a:spcPts val="0"/>
              </a:spcBef>
              <a:spcAft>
                <a:spcPts val="0"/>
              </a:spcAft>
              <a:buClr>
                <a:schemeClr val="dk1"/>
              </a:buClr>
              <a:buSzPts val="1400"/>
              <a:buFont typeface="Verdana"/>
              <a:buChar char="●"/>
            </a:pPr>
            <a:r>
              <a:rPr lang="en" sz="1400">
                <a:solidFill>
                  <a:schemeClr val="dk1"/>
                </a:solidFill>
                <a:highlight>
                  <a:srgbClr val="FFFFFF"/>
                </a:highlight>
                <a:latin typeface="Verdana"/>
                <a:ea typeface="Verdana"/>
                <a:cs typeface="Verdana"/>
                <a:sym typeface="Verdana"/>
              </a:rPr>
              <a:t>Parent counseling and training</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Bottom Line</a:t>
            </a:r>
            <a:endParaRPr/>
          </a:p>
        </p:txBody>
      </p:sp>
      <p:sp>
        <p:nvSpPr>
          <p:cNvPr id="96" name="Shape 9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 Students with disabilities are entitled to all services that are required for access to the general curriculum and to receive educational benefit</a:t>
            </a:r>
            <a:endParaRPr/>
          </a:p>
          <a:p>
            <a:pPr indent="-342900" lvl="0" marL="457200">
              <a:spcBef>
                <a:spcPts val="0"/>
              </a:spcBef>
              <a:spcAft>
                <a:spcPts val="0"/>
              </a:spcAft>
              <a:buSzPts val="1800"/>
              <a:buChar char="●"/>
            </a:pPr>
            <a:r>
              <a:rPr b="1" lang="en"/>
              <a:t>1:1 aide is not special education or a related service; it is a staffing option</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p:nvPr/>
        </p:nvSpPr>
        <p:spPr>
          <a:xfrm>
            <a:off x="1377850" y="936397"/>
            <a:ext cx="6420994" cy="2956346"/>
          </a:xfrm>
          <a:prstGeom prst="rect">
            <a:avLst/>
          </a:prstGeom>
        </p:spPr>
        <p:txBody>
          <a:bodyPr>
            <a:prstTxWarp prst="textPlain"/>
          </a:bodyPr>
          <a:lstStyle/>
          <a:p>
            <a:pPr lvl="0" algn="ctr"/>
            <a:r>
              <a:rPr b="0" i="0">
                <a:ln cap="flat" cmpd="sng" w="9525">
                  <a:solidFill>
                    <a:srgbClr val="0000FF"/>
                  </a:solidFill>
                  <a:prstDash val="solid"/>
                  <a:round/>
                  <a:headEnd len="sm" w="sm" type="none"/>
                  <a:tailEnd len="sm" w="sm" type="none"/>
                </a:ln>
                <a:solidFill>
                  <a:srgbClr val="9900FF"/>
                </a:solidFill>
                <a:latin typeface="Arial"/>
              </a:rPr>
              <a:t>Extra Paraprofessional Support</a:t>
            </a:r>
            <a:br>
              <a:rPr b="0" i="0">
                <a:ln cap="flat" cmpd="sng" w="9525">
                  <a:solidFill>
                    <a:srgbClr val="0000FF"/>
                  </a:solidFill>
                  <a:prstDash val="solid"/>
                  <a:round/>
                  <a:headEnd len="sm" w="sm" type="none"/>
                  <a:tailEnd len="sm" w="sm" type="none"/>
                </a:ln>
                <a:solidFill>
                  <a:srgbClr val="9900FF"/>
                </a:solidFill>
                <a:latin typeface="Arial"/>
              </a:rPr>
            </a:br>
            <a:r>
              <a:rPr b="0" i="0">
                <a:ln cap="flat" cmpd="sng" w="9525">
                  <a:solidFill>
                    <a:srgbClr val="0000FF"/>
                  </a:solidFill>
                  <a:prstDash val="solid"/>
                  <a:round/>
                  <a:headEnd len="sm" w="sm" type="none"/>
                  <a:tailEnd len="sm" w="sm" type="none"/>
                </a:ln>
                <a:solidFill>
                  <a:srgbClr val="9900FF"/>
                </a:solidFill>
                <a:latin typeface="Arial"/>
              </a:rPr>
              <a:t>is NOT</a:t>
            </a:r>
            <a:br>
              <a:rPr b="0" i="0">
                <a:ln cap="flat" cmpd="sng" w="9525">
                  <a:solidFill>
                    <a:srgbClr val="0000FF"/>
                  </a:solidFill>
                  <a:prstDash val="solid"/>
                  <a:round/>
                  <a:headEnd len="sm" w="sm" type="none"/>
                  <a:tailEnd len="sm" w="sm" type="none"/>
                </a:ln>
                <a:solidFill>
                  <a:srgbClr val="9900FF"/>
                </a:solidFill>
                <a:latin typeface="Arial"/>
              </a:rPr>
            </a:br>
            <a:r>
              <a:rPr b="0" i="0">
                <a:ln cap="flat" cmpd="sng" w="9525">
                  <a:solidFill>
                    <a:srgbClr val="0000FF"/>
                  </a:solidFill>
                  <a:prstDash val="solid"/>
                  <a:round/>
                  <a:headEnd len="sm" w="sm" type="none"/>
                  <a:tailEnd len="sm" w="sm" type="none"/>
                </a:ln>
                <a:solidFill>
                  <a:srgbClr val="9900FF"/>
                </a:solidFill>
                <a:latin typeface="Arial"/>
              </a:rPr>
              <a:t>FAPE or LRE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Benefits of Paraprofessional Support</a:t>
            </a:r>
            <a:endParaRPr/>
          </a:p>
        </p:txBody>
      </p:sp>
      <p:sp>
        <p:nvSpPr>
          <p:cNvPr id="107" name="Shape 10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May assist in the provision of special education and related services </a:t>
            </a:r>
            <a:r>
              <a:rPr lang="en" u="sng"/>
              <a:t>under the supervision</a:t>
            </a:r>
            <a:r>
              <a:rPr lang="en"/>
              <a:t> of a qualified teacher or related service provider</a:t>
            </a:r>
            <a:endParaRPr/>
          </a:p>
          <a:p>
            <a:pPr indent="-342900" lvl="0" marL="457200" rtl="0">
              <a:spcBef>
                <a:spcPts val="0"/>
              </a:spcBef>
              <a:spcAft>
                <a:spcPts val="0"/>
              </a:spcAft>
              <a:buSzPts val="1800"/>
              <a:buChar char="●"/>
            </a:pPr>
            <a:r>
              <a:rPr lang="en"/>
              <a:t>May provide instruction for small group instruction</a:t>
            </a:r>
            <a:endParaRPr/>
          </a:p>
          <a:p>
            <a:pPr indent="-342900" lvl="0" marL="457200" rtl="0">
              <a:spcBef>
                <a:spcPts val="0"/>
              </a:spcBef>
              <a:spcAft>
                <a:spcPts val="0"/>
              </a:spcAft>
              <a:buSzPts val="1800"/>
              <a:buChar char="●"/>
            </a:pPr>
            <a:r>
              <a:rPr lang="en"/>
              <a:t>May implement positive behavior support interventions</a:t>
            </a:r>
            <a:endParaRPr/>
          </a:p>
          <a:p>
            <a:pPr indent="-342900" lvl="0" marL="457200">
              <a:spcBef>
                <a:spcPts val="0"/>
              </a:spcBef>
              <a:spcAft>
                <a:spcPts val="0"/>
              </a:spcAft>
              <a:buSzPts val="1800"/>
              <a:buChar char="●"/>
            </a:pPr>
            <a:r>
              <a:rPr lang="en"/>
              <a:t>May facilitate social interaction between peers with and without disabilities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