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7A47-E1E1-40F5-A03A-6B046F4D4796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11C5-AFEC-4EBE-9B8D-47416F4D5B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23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007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67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076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297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28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396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84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182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4755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67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56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48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53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16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652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04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54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40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635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51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0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531B-4249-4554-9286-EC51858E3B6E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8"/>
            <a:ext cx="9154272" cy="68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9694" y="836712"/>
            <a:ext cx="1544662" cy="218521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小儿垂钓                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唐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胡令能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7811948" y="594928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8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36333" cy="49492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在横线上填入适当的词语，完成以下这首古诗的解析。</a:t>
            </a:r>
            <a:endParaRPr lang="en-MY" sz="3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85" y="3698624"/>
            <a:ext cx="7653536" cy="2561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一个蓬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头稚面的小孩在学        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      身子坐在野草丛中，       掩映了他的身子。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到有过路的人        </a:t>
            </a: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连忙远远地白了摆手，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生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怕        了鱼儿，不敢       过路人。</a:t>
            </a:r>
            <a:endParaRPr lang="zh-CN" altLang="en-US" sz="26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594502" y="2204863"/>
            <a:ext cx="5954996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小儿垂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钓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胡令能）</a:t>
            </a:r>
            <a:endParaRPr lang="en-MY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头稚子学垂纶，侧坐莓苔草映身。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路人借问遥招手，怕得鱼惊不应人。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8883" y="3823189"/>
            <a:ext cx="1087462" cy="32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钓鱼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868" y="4167330"/>
            <a:ext cx="1084532" cy="55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侧着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斜着 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9582" y="4263820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野草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2787" y="4721269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问路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2074" y="5157192"/>
            <a:ext cx="1087462" cy="58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吓跑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0339" y="5157193"/>
            <a:ext cx="1087462" cy="58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回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应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大声应答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3848" y="332656"/>
            <a:ext cx="316835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填一填</a:t>
            </a:r>
            <a:endParaRPr lang="en-MY" sz="3200" dirty="0"/>
          </a:p>
        </p:txBody>
      </p:sp>
      <p:sp>
        <p:nvSpPr>
          <p:cNvPr id="17" name="Action Button: Custom 16">
            <a:hlinkClick r:id="rId4" action="ppaction://hlinksldjump" highlightClick="1"/>
          </p:cNvPr>
          <p:cNvSpPr/>
          <p:nvPr/>
        </p:nvSpPr>
        <p:spPr>
          <a:xfrm>
            <a:off x="8100392" y="6056793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/>
        </p:nvSpPr>
        <p:spPr>
          <a:xfrm>
            <a:off x="7077436" y="606027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0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/>
          <p:nvPr/>
        </p:nvSpPr>
        <p:spPr>
          <a:xfrm>
            <a:off x="6663644" y="608110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58047" t="40193" r="20253" b="23465"/>
          <a:stretch/>
        </p:blipFill>
        <p:spPr bwMode="auto">
          <a:xfrm>
            <a:off x="4513706" y="2060848"/>
            <a:ext cx="4135388" cy="3634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ction Button: Custom 16">
            <a:hlinkClick r:id="" action="ppaction://hlinkshowjump?jump=lastslide" highlightClick="1"/>
          </p:cNvPr>
          <p:cNvSpPr/>
          <p:nvPr/>
        </p:nvSpPr>
        <p:spPr>
          <a:xfrm>
            <a:off x="7823843" y="6081107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8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-10" y="-19324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240995" y="26687"/>
            <a:ext cx="3163154" cy="22415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59"/>
              <a:gd name="adj6" fmla="val -44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蓬头：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形容小孩可爱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稚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子：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年龄小的、懵懂的孩子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垂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纶：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钓鱼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纶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钓鱼用的丝线。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Line Callout 3 13"/>
          <p:cNvSpPr/>
          <p:nvPr/>
        </p:nvSpPr>
        <p:spPr>
          <a:xfrm flipH="1">
            <a:off x="272543" y="2558117"/>
            <a:ext cx="3131606" cy="1047620"/>
          </a:xfrm>
          <a:prstGeom prst="borderCallout3">
            <a:avLst>
              <a:gd name="adj1" fmla="val 46463"/>
              <a:gd name="adj2" fmla="val -45542"/>
              <a:gd name="adj3" fmla="val 50466"/>
              <a:gd name="adj4" fmla="val -31870"/>
              <a:gd name="adj5" fmla="val 52485"/>
              <a:gd name="adj6" fmla="val -18500"/>
              <a:gd name="adj7" fmla="val 62747"/>
              <a:gd name="adj8" fmla="val -21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一个蓬头稚面的小孩在河边学钓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鱼，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683567" y="3779460"/>
            <a:ext cx="2797235" cy="1521748"/>
          </a:xfrm>
          <a:prstGeom prst="borderCallout2">
            <a:avLst>
              <a:gd name="adj1" fmla="val 20544"/>
              <a:gd name="adj2" fmla="val -1502"/>
              <a:gd name="adj3" fmla="val 18750"/>
              <a:gd name="adj4" fmla="val -16667"/>
              <a:gd name="adj5" fmla="val -17591"/>
              <a:gd name="adj6" fmla="val -460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莓：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一种野草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苔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苔藓植物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映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遮映。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Line Callout 3 19"/>
          <p:cNvSpPr/>
          <p:nvPr/>
        </p:nvSpPr>
        <p:spPr>
          <a:xfrm flipH="1">
            <a:off x="577257" y="5572400"/>
            <a:ext cx="3346670" cy="1171882"/>
          </a:xfrm>
          <a:prstGeom prst="borderCallout3">
            <a:avLst>
              <a:gd name="adj1" fmla="val -160951"/>
              <a:gd name="adj2" fmla="val -26999"/>
              <a:gd name="adj3" fmla="val -42424"/>
              <a:gd name="adj4" fmla="val -11112"/>
              <a:gd name="adj5" fmla="val -2014"/>
              <a:gd name="adj6" fmla="val -4630"/>
              <a:gd name="adj7" fmla="val 32784"/>
              <a:gd name="adj8" fmla="val -16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侧着身子坐在草丛中，野草掩映了他的身影。</a:t>
            </a:r>
            <a:endParaRPr lang="en-US" altLang="zh-CN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696444" y="4082346"/>
            <a:ext cx="4433908" cy="201386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描写垂钓小儿的形貌，突出了垂钓小儿天真、可爱。“蓬头”、“侧坐”表现了小孩的天真、野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性。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dirty="0"/>
          </a:p>
        </p:txBody>
      </p:sp>
      <p:sp>
        <p:nvSpPr>
          <p:cNvPr id="25" name="Action Button: Custom 24">
            <a:hlinkClick r:id="rId4" action="ppaction://hlinksldjump" highlightClick="1"/>
          </p:cNvPr>
          <p:cNvSpPr/>
          <p:nvPr/>
        </p:nvSpPr>
        <p:spPr>
          <a:xfrm>
            <a:off x="6752419" y="606027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Action Button: Custom 27">
            <a:hlinkClick r:id="" action="ppaction://hlinkshowjump?jump=firstslide" highlightClick="1"/>
          </p:cNvPr>
          <p:cNvSpPr/>
          <p:nvPr/>
        </p:nvSpPr>
        <p:spPr>
          <a:xfrm>
            <a:off x="5708063" y="606027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5"/>
          <a:srcRect l="37794" t="44372" r="28572" b="15426"/>
          <a:stretch/>
        </p:blipFill>
        <p:spPr bwMode="auto">
          <a:xfrm>
            <a:off x="4823147" y="1446204"/>
            <a:ext cx="4180502" cy="2636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Action Button: Custom 22">
            <a:hlinkClick r:id="" action="ppaction://hlinkshowjump?jump=lastslide" highlightClick="1"/>
          </p:cNvPr>
          <p:cNvSpPr/>
          <p:nvPr/>
        </p:nvSpPr>
        <p:spPr>
          <a:xfrm>
            <a:off x="7830115" y="609621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4951" y="1808818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23592" y="2393202"/>
            <a:ext cx="1008112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5753194" y="2393202"/>
            <a:ext cx="1160204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7218047" y="2393202"/>
            <a:ext cx="1224136" cy="7770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Oval 16"/>
          <p:cNvSpPr/>
          <p:nvPr/>
        </p:nvSpPr>
        <p:spPr>
          <a:xfrm>
            <a:off x="5829240" y="3307022"/>
            <a:ext cx="504056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6333296" y="3307232"/>
            <a:ext cx="580102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Oval 18"/>
          <p:cNvSpPr/>
          <p:nvPr/>
        </p:nvSpPr>
        <p:spPr>
          <a:xfrm>
            <a:off x="7240335" y="3302792"/>
            <a:ext cx="672898" cy="7770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11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-39019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195889" y="619294"/>
            <a:ext cx="3163154" cy="9267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1182"/>
              <a:gd name="adj6" fmla="val -436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借问：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向人打听。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Line Callout 3 13"/>
          <p:cNvSpPr/>
          <p:nvPr/>
        </p:nvSpPr>
        <p:spPr>
          <a:xfrm flipH="1">
            <a:off x="195889" y="1742550"/>
            <a:ext cx="3009849" cy="1128928"/>
          </a:xfrm>
          <a:prstGeom prst="borderCallout3">
            <a:avLst>
              <a:gd name="adj1" fmla="val 89558"/>
              <a:gd name="adj2" fmla="val -52202"/>
              <a:gd name="adj3" fmla="val 76521"/>
              <a:gd name="adj4" fmla="val -30127"/>
              <a:gd name="adj5" fmla="val 68118"/>
              <a:gd name="adj6" fmla="val -18500"/>
              <a:gd name="adj7" fmla="val 62747"/>
              <a:gd name="adj8" fmla="val -21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听到有过路的人问路，连忙远远地摆了摆手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409126" y="3080142"/>
            <a:ext cx="2797235" cy="1521748"/>
          </a:xfrm>
          <a:prstGeom prst="borderCallout2">
            <a:avLst>
              <a:gd name="adj1" fmla="val 20544"/>
              <a:gd name="adj2" fmla="val -1502"/>
              <a:gd name="adj3" fmla="val 18750"/>
              <a:gd name="adj4" fmla="val -16667"/>
              <a:gd name="adj5" fmla="val 20077"/>
              <a:gd name="adj6" fmla="val -538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鱼惊：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鱼儿受到惊吓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应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回应，答应，理睬。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Line Callout 3 19"/>
          <p:cNvSpPr/>
          <p:nvPr/>
        </p:nvSpPr>
        <p:spPr>
          <a:xfrm flipH="1">
            <a:off x="164306" y="4837540"/>
            <a:ext cx="3346670" cy="1047620"/>
          </a:xfrm>
          <a:prstGeom prst="borderCallout3">
            <a:avLst>
              <a:gd name="adj1" fmla="val -133314"/>
              <a:gd name="adj2" fmla="val -39641"/>
              <a:gd name="adj3" fmla="val -66780"/>
              <a:gd name="adj4" fmla="val -25793"/>
              <a:gd name="adj5" fmla="val -41312"/>
              <a:gd name="adj6" fmla="val -17272"/>
              <a:gd name="adj7" fmla="val 32784"/>
              <a:gd name="adj8" fmla="val -16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生怕惊动了鱼儿，不敢回应过路人。</a:t>
            </a:r>
            <a:endParaRPr lang="en-US" altLang="zh-CN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710092" y="4203379"/>
            <a:ext cx="4433908" cy="169802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描写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小儿垂钓的神情动作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。从“遥招手”、“怕”等神态可看出小孩的机灵、可爱。</a:t>
            </a:r>
            <a:endParaRPr lang="en-MY" sz="2400" dirty="0"/>
          </a:p>
        </p:txBody>
      </p:sp>
      <p:sp>
        <p:nvSpPr>
          <p:cNvPr id="24" name="Action Button: Custom 23">
            <a:hlinkClick r:id="rId4" action="ppaction://hlinksldjump" highlightClick="1"/>
          </p:cNvPr>
          <p:cNvSpPr/>
          <p:nvPr/>
        </p:nvSpPr>
        <p:spPr>
          <a:xfrm>
            <a:off x="6916384" y="604310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Action Button: Custom 26">
            <a:hlinkClick r:id="" action="ppaction://hlinkshowjump?jump=firstslide" highlightClick="1"/>
          </p:cNvPr>
          <p:cNvSpPr/>
          <p:nvPr/>
        </p:nvSpPr>
        <p:spPr>
          <a:xfrm>
            <a:off x="5800821" y="604310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Action Button: Custom 27">
            <a:hlinkClick r:id="" action="ppaction://hlinkshowjump?jump=lastslide" highlightClick="1"/>
          </p:cNvPr>
          <p:cNvSpPr/>
          <p:nvPr/>
        </p:nvSpPr>
        <p:spPr>
          <a:xfrm>
            <a:off x="7909350" y="6043109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5"/>
          <a:srcRect l="27848" t="39550" r="34177" b="16711"/>
          <a:stretch/>
        </p:blipFill>
        <p:spPr bwMode="auto">
          <a:xfrm>
            <a:off x="4790565" y="1091731"/>
            <a:ext cx="3766098" cy="2944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268" y="1542344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13410" y="2193104"/>
            <a:ext cx="1160204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Oval 20"/>
          <p:cNvSpPr/>
          <p:nvPr/>
        </p:nvSpPr>
        <p:spPr>
          <a:xfrm>
            <a:off x="5523776" y="3205755"/>
            <a:ext cx="1134317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Oval 21"/>
          <p:cNvSpPr/>
          <p:nvPr/>
        </p:nvSpPr>
        <p:spPr>
          <a:xfrm>
            <a:off x="6927046" y="3205755"/>
            <a:ext cx="584020" cy="74214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79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 animBg="1"/>
      <p:bldP spid="12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0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84138" l="6052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8132" r="7831" b="19614"/>
          <a:stretch/>
        </p:blipFill>
        <p:spPr bwMode="auto">
          <a:xfrm rot="5400000">
            <a:off x="7021286" y="1450303"/>
            <a:ext cx="3385617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692696"/>
            <a:ext cx="75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白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话译文</a:t>
            </a:r>
            <a:endParaRPr lang="en-M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rId6" action="ppaction://hlinksldjump" highlightClick="1"/>
          </p:cNvPr>
          <p:cNvSpPr/>
          <p:nvPr/>
        </p:nvSpPr>
        <p:spPr>
          <a:xfrm>
            <a:off x="6876256" y="601069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/>
          <p:nvPr/>
        </p:nvSpPr>
        <p:spPr>
          <a:xfrm>
            <a:off x="5796136" y="601069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/>
          <p:nvPr/>
        </p:nvSpPr>
        <p:spPr>
          <a:xfrm>
            <a:off x="7884368" y="6010699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7"/>
          <a:srcRect l="32369" t="21544" r="23689" b="8667"/>
          <a:stretch/>
        </p:blipFill>
        <p:spPr bwMode="auto">
          <a:xfrm>
            <a:off x="611560" y="476672"/>
            <a:ext cx="7513697" cy="5374202"/>
          </a:xfrm>
          <a:prstGeom prst="rect">
            <a:avLst/>
          </a:prstGeom>
          <a:blipFill dpi="0" rotWithShape="1">
            <a:blip r:embed="rId8">
              <a:alphaModFix amt="69000"/>
            </a:blip>
            <a:srcRect/>
            <a:tile tx="0" ty="0" sx="100000" sy="100000" flip="none" algn="tl"/>
          </a:blipFill>
          <a:ln>
            <a:noFill/>
          </a:ln>
          <a:effectLst>
            <a:glow>
              <a:schemeClr val="accent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8496" y="692696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308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045"/>
            <a:ext cx="5698976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古诗赏析</a:t>
            </a:r>
            <a:endParaRPr lang="en-MY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89209" l="2462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64" y="0"/>
            <a:ext cx="10153128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144"/>
            <a:ext cx="8229600" cy="429816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此诗描写一个小孩子在水边聚精会神钓鱼的情景。诗人通过描写典型细节，极其传神地再现了儿童那种认真、天真的童心和童趣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全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诗从形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神（外貌和动作）两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方面刻画了垂钓小儿栩栩如生的形象，言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辞浅显易懂，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清新活泼，寥寥数语便绘出一幅童趣盎然的图画，颇具生活情趣。</a:t>
            </a:r>
          </a:p>
          <a:p>
            <a:endParaRPr lang="en-MY" dirty="0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7092280" y="6007386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6084168" y="5996845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135888" y="6007386"/>
            <a:ext cx="900608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8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蓬头稚子学垂纶，侧坐莓苔草映身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772816"/>
            <a:ext cx="8435280" cy="468052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诗人对这垂钓小儿的形貌不加粉饰，直写出山野孩子头发蓬乱的本来面目，使人觉得自然可爱与真实可信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学”是这首诗的诗眼。这个小孩子初学钓鱼，所以特别小心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侧坐”带有随意坐下的意思。侧坐，而非稳坐，正与小儿初学此道的心境相吻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合，从中带出了小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儿不拘形迹地专心致志于钓鱼的情景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莓苔”，泛指贴着地面生长在阴湿地方的低等植物，从“莓苔”不仅可以知道小儿选择钓鱼的地方是在阳光罕见人迹罕到的所在，更是一个鱼不受惊、人不暴晒的颇为理想的钓鱼去处，为后文所说“怕得鱼惊不应人”做了铺垫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6804248" y="6140535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5796136" y="6140535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7811948" y="6140535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9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路人借问遥招手，怕得鱼惊不应人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在这里，当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路人问道，小儿害怕应答惊鱼，从老远招手而不回答。这是从动作和心理方面来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刻画小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孩，有心计，有韬略，机警聪明。小儿之所以要以动作来代替答话，是害怕把鱼惊散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儿的动作是“遥招手”，说明小儿对路人的问话并非漠不关心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6732240" y="5937888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5724128" y="5937888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first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lastslide" highlightClick="1"/>
          </p:cNvPr>
          <p:cNvSpPr/>
          <p:nvPr/>
        </p:nvSpPr>
        <p:spPr>
          <a:xfrm>
            <a:off x="7811948" y="594928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36333" cy="49492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在横线上填入适当的词语，完成以下这首古诗的解析。</a:t>
            </a:r>
            <a:endParaRPr lang="en-MY" sz="3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88" y="3846933"/>
            <a:ext cx="7653536" cy="2304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一个蓬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头稚面的小孩在学        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      身子坐在野草丛中，       掩映了他的身子。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到有过路的人        </a:t>
            </a: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连忙远远地白了摆手，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生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怕        了鱼儿，不敢       过路人。</a:t>
            </a:r>
            <a:endParaRPr lang="zh-CN" altLang="en-US" sz="26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439534" y="2204863"/>
            <a:ext cx="6305836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小儿垂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钓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胡令能）</a:t>
            </a:r>
            <a:endParaRPr lang="en-MY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头稚子学垂纶，侧坐莓苔草映身。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路人借问遥招手，怕得鱼惊不应人。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3053" y="3861048"/>
            <a:ext cx="1087462" cy="32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r>
              <a:rPr lang="en-US" altLang="zh-CN" dirty="0" smtClean="0"/>
              <a:t>1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895180" y="4371052"/>
            <a:ext cx="936104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A2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764203" y="4443580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r>
              <a:rPr lang="en-US" altLang="zh-CN" dirty="0"/>
              <a:t>3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3332787" y="4923551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A4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1831284" y="5373216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A5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4920339" y="5361189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A6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7316734" y="5373216"/>
            <a:ext cx="15121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检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查答案</a:t>
            </a:r>
            <a:endParaRPr lang="en-MY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3848" y="332656"/>
            <a:ext cx="316835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填一填</a:t>
            </a:r>
            <a:endParaRPr lang="en-MY" sz="3200" dirty="0"/>
          </a:p>
        </p:txBody>
      </p:sp>
      <p:sp>
        <p:nvSpPr>
          <p:cNvPr id="17" name="Action Button: Custom 16">
            <a:hlinkClick r:id="rId4" action="ppaction://hlinksldjump" highlightClick="1"/>
          </p:cNvPr>
          <p:cNvSpPr/>
          <p:nvPr/>
        </p:nvSpPr>
        <p:spPr>
          <a:xfrm>
            <a:off x="7941142" y="604168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/>
        </p:nvSpPr>
        <p:spPr>
          <a:xfrm>
            <a:off x="6859142" y="604168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7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1092</Words>
  <Application>Microsoft Office PowerPoint</Application>
  <PresentationFormat>On-screen Show (4:3)</PresentationFormat>
  <Paragraphs>103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古诗赏析</vt:lpstr>
      <vt:lpstr>蓬头稚子学垂纶，侧坐莓苔草映身</vt:lpstr>
      <vt:lpstr>路人借问遥招手，怕得鱼惊不应人</vt:lpstr>
      <vt:lpstr> 在横线上填入适当的词语，完成以下这首古诗的解析。</vt:lpstr>
      <vt:lpstr> 在横线上填入适当的词语，完成以下这首古诗的解析。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Looi Chen</dc:creator>
  <cp:lastModifiedBy>Looi Chen</cp:lastModifiedBy>
  <cp:revision>8</cp:revision>
  <dcterms:created xsi:type="dcterms:W3CDTF">2018-03-19T12:34:07Z</dcterms:created>
  <dcterms:modified xsi:type="dcterms:W3CDTF">2018-03-19T14:24:43Z</dcterms:modified>
</cp:coreProperties>
</file>