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SHHcAwEZDIuo2aehdhhIw==" hashData="uBEkBD++sdHpjwbf0e3BdRXdEBVb6tNAZVZdOe8UK4FzjyCDwA0Zz3iDCqaXG8BAlrEBu/0i2ApRPbSO1yu5H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5B1DC-53BF-4C3E-AB30-17CACA29E6A9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B51-CE62-4C76-8143-34E0066CC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DE1A3-CB6D-465F-A585-900000F1DD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3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787" name="Rectangle 7"/>
          <p:cNvSpPr txBox="1">
            <a:spLocks noGrp="1" noChangeArrowheads="1"/>
          </p:cNvSpPr>
          <p:nvPr/>
        </p:nvSpPr>
        <p:spPr bwMode="auto">
          <a:xfrm>
            <a:off x="3970341" y="8918585"/>
            <a:ext cx="3038475" cy="46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473DF-26E1-4E15-9192-A7E0C730DF3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A1933-1FA5-453C-9705-FBA46CA33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6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B358-34EF-4FD0-AB3E-03113A0C6545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CD4F5EC-C460-4EDA-B8DB-41C7183CFFD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653A-BC50-4EF7-913B-52C691E90515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982EE-A3A9-4F92-B862-71AF59BF0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5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AFD5-BA55-402E-AE94-82CE3FF3C4F5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7F89E-2FED-43FE-AC35-4C3203643A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33D8-1257-4A4E-ACF7-CAAE0CD8EF04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3733-B5B7-4229-8BD7-C33737C5C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8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327D-4F51-4C5E-BE80-210523B236F7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741F-E8CF-41E5-8674-A870BA6CEF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9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308C-CA34-494B-9ECD-C66DBD259C37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F04B7-F133-4F18-B9CD-43223CFFA8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4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C268-ECF0-4E48-BA8B-19EEC206CE9E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36CD-09AC-48A7-A8DC-13806ECFF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4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CC812-B9D6-464A-9ED8-4040BF1FB809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44CA-3388-4C63-A080-A73246AC9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D261-FA06-4467-877F-AFD165BD3F9F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DEBC-9041-4AE3-8E46-E7C4F9979C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2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61144-DF46-4077-A7F9-37B8F3416F52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8DD2-B5BB-4F03-8EBD-7F4590296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58C1-A7A6-45D7-896D-E2CD6CFC7685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1334-2A5A-42DD-8E57-325FC41BE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C6DD-E621-4710-B141-1938E8D45162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58B6-C3FC-4112-9EF7-F23F02AC13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1FC7-6A05-405B-9C86-7E1B2BB0C8EE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AE72E-9782-470D-B7B6-4079998EE4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4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E2707-CE76-46D1-9B48-8565DBA02AB7}" type="datetime1">
              <a:rPr lang="en-US" smtClean="0">
                <a:solidFill>
                  <a:srgbClr val="000000"/>
                </a:solidFill>
              </a:rPr>
              <a:t>3/31/2018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D6DF4-786D-4EF3-A253-8FCF4FBA19F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3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757" y="28437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Module 2</a:t>
            </a:r>
            <a:br>
              <a:rPr lang="en-US" altLang="en-US" dirty="0">
                <a:solidFill>
                  <a:srgbClr val="006600"/>
                </a:solidFill>
              </a:rPr>
            </a:br>
            <a:r>
              <a:rPr lang="en-US" altLang="en-US" dirty="0">
                <a:solidFill>
                  <a:srgbClr val="006600"/>
                </a:solidFill>
              </a:rPr>
              <a:t>Organic Chemistry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3756" y="1754395"/>
            <a:ext cx="9607826" cy="887896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accent2"/>
                </a:solidFill>
              </a:rPr>
              <a:t>Section 2: Unsaturated Hydrocarbons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21A6D-C744-4F06-925D-B25FE887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57" y="2974836"/>
            <a:ext cx="4798391" cy="35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2"/>
                </a:solidFill>
              </a:rPr>
              <a:t>Test Your Skills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2"/>
            <a:ext cx="10972800" cy="182879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Draw and name all constitutional isomers of the alkene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		</a:t>
            </a:r>
            <a:r>
              <a:rPr lang="en-US" altLang="en-US" sz="4400" dirty="0"/>
              <a:t>C</a:t>
            </a:r>
            <a:r>
              <a:rPr lang="en-US" altLang="en-US" sz="4400" baseline="-25000" dirty="0"/>
              <a:t>5</a:t>
            </a:r>
            <a:r>
              <a:rPr lang="en-US" altLang="en-US" sz="4400" dirty="0"/>
              <a:t>H</a:t>
            </a:r>
            <a:r>
              <a:rPr lang="en-US" altLang="en-US" sz="4400" baseline="-25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335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52" y="256484"/>
            <a:ext cx="11078818" cy="1770062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Trigonal Bond Angles of Carbons in the Alkene Double Bond</a:t>
            </a:r>
          </a:p>
        </p:txBody>
      </p:sp>
      <p:pic>
        <p:nvPicPr>
          <p:cNvPr id="218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2990" y="1550504"/>
            <a:ext cx="5787812" cy="4712185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4328" y="2697855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Planar geometry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rotation around double bond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431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383" y="214373"/>
            <a:ext cx="8229600" cy="723899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Cis and Trans Isomers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383" y="1031992"/>
            <a:ext cx="10873234" cy="562090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/>
              <a:t>	C=C in double bonds cannot rotate freely like C-C in single bonds. This gives rise to geometric isomers (cis-trans).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77211" y="5444920"/>
            <a:ext cx="11482834" cy="97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Cis–trans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isomerism is possible whenever an alkene has two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different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 substituent groups on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each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+mn-cs"/>
              </a:rPr>
              <a:t> carbon that forms the double bond.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39EFEA-9CB7-4F95-90CF-CFF91642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75" y="2152931"/>
            <a:ext cx="7103165" cy="29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83" name="Group 3"/>
          <p:cNvGrpSpPr>
            <a:grpSpLocks/>
          </p:cNvGrpSpPr>
          <p:nvPr/>
        </p:nvGrpSpPr>
        <p:grpSpPr bwMode="auto">
          <a:xfrm>
            <a:off x="1126435" y="755374"/>
            <a:ext cx="8865291" cy="5835927"/>
            <a:chOff x="564" y="1079"/>
            <a:chExt cx="4770" cy="3073"/>
          </a:xfrm>
        </p:grpSpPr>
        <p:sp>
          <p:nvSpPr>
            <p:cNvPr id="225284" name="Rectangle 4"/>
            <p:cNvSpPr>
              <a:spLocks noChangeArrowheads="1"/>
            </p:cNvSpPr>
            <p:nvPr/>
          </p:nvSpPr>
          <p:spPr bwMode="auto">
            <a:xfrm>
              <a:off x="2231" y="1354"/>
              <a:ext cx="3099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25285" name="Picture 5" descr="2-bute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1079"/>
              <a:ext cx="4770" cy="3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86" name="Text Box 6"/>
            <p:cNvSpPr txBox="1">
              <a:spLocks noChangeArrowheads="1"/>
            </p:cNvSpPr>
            <p:nvPr/>
          </p:nvSpPr>
          <p:spPr bwMode="auto">
            <a:xfrm>
              <a:off x="755" y="3401"/>
              <a:ext cx="1452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cis-2-butene</a:t>
              </a:r>
            </a:p>
          </p:txBody>
        </p:sp>
        <p:sp>
          <p:nvSpPr>
            <p:cNvPr id="225287" name="Text Box 7"/>
            <p:cNvSpPr txBox="1">
              <a:spLocks noChangeArrowheads="1"/>
            </p:cNvSpPr>
            <p:nvPr/>
          </p:nvSpPr>
          <p:spPr bwMode="auto">
            <a:xfrm>
              <a:off x="3142" y="3438"/>
              <a:ext cx="1692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trans-2-butene</a:t>
              </a:r>
            </a:p>
          </p:txBody>
        </p:sp>
      </p:grp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6" y="438151"/>
            <a:ext cx="87630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006600"/>
                </a:solidFill>
              </a:rPr>
              <a:t>Ball-and-stick models of 2-butene </a:t>
            </a:r>
          </a:p>
        </p:txBody>
      </p:sp>
    </p:spTree>
    <p:extLst>
      <p:ext uri="{BB962C8B-B14F-4D97-AF65-F5344CB8AC3E}">
        <p14:creationId xmlns:p14="http://schemas.microsoft.com/office/powerpoint/2010/main" val="211093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93CFF5-F7E6-4ABE-9468-8E6637C9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163" y="645446"/>
            <a:ext cx="5035488" cy="550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50EBB7-92AC-4937-8158-A8379B031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78" y="947113"/>
            <a:ext cx="4089447" cy="4854852"/>
          </a:xfrm>
          <a:prstGeom prst="rect">
            <a:avLst/>
          </a:prstGeom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12035" y="223838"/>
            <a:ext cx="1170166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Cis-trans isomerism of 11-retinal is responsible for vision.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080000" y="3625897"/>
            <a:ext cx="928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5249863" y="3167109"/>
            <a:ext cx="50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hv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1133345" y="5688772"/>
            <a:ext cx="331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Fits well in the receptor</a:t>
            </a:r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53200" y="5004138"/>
            <a:ext cx="4030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Comes out of the receptor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sends signal to the brain. Enzyme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converts it back</a:t>
            </a:r>
          </a:p>
        </p:txBody>
      </p:sp>
    </p:spTree>
    <p:extLst>
      <p:ext uri="{BB962C8B-B14F-4D97-AF65-F5344CB8AC3E}">
        <p14:creationId xmlns:p14="http://schemas.microsoft.com/office/powerpoint/2010/main" val="1839642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278" y="228600"/>
            <a:ext cx="8229600" cy="731838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Addition Reactions of Alkenes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04" y="1295400"/>
            <a:ext cx="11463131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Hydrogen (H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 (Hydrogenation) </a:t>
            </a:r>
            <a:r>
              <a:rPr lang="en-US" altLang="en-US" sz="2800" dirty="0"/>
              <a:t>- symmetric reagent, requires Pt or Ni as a catalyst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Halogen (F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, Cl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, Br</a:t>
            </a:r>
            <a:r>
              <a:rPr lang="en-US" altLang="en-US" sz="2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2800" dirty="0">
                <a:solidFill>
                  <a:schemeClr val="accent2"/>
                </a:solidFill>
              </a:rPr>
              <a:t>) (Halogenation) </a:t>
            </a:r>
            <a:r>
              <a:rPr lang="en-US" altLang="en-US" sz="2800" dirty="0"/>
              <a:t>- symmetric reagent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Hydrogen Halide (</a:t>
            </a:r>
            <a:r>
              <a:rPr lang="en-US" altLang="en-US" sz="2800" dirty="0" err="1">
                <a:solidFill>
                  <a:schemeClr val="accent2"/>
                </a:solidFill>
              </a:rPr>
              <a:t>HCl</a:t>
            </a:r>
            <a:r>
              <a:rPr lang="en-US" altLang="en-US" sz="2800" dirty="0">
                <a:solidFill>
                  <a:schemeClr val="accent2"/>
                </a:solidFill>
              </a:rPr>
              <a:t>, </a:t>
            </a:r>
            <a:r>
              <a:rPr lang="en-US" altLang="en-US" sz="2800" dirty="0" err="1">
                <a:solidFill>
                  <a:schemeClr val="accent2"/>
                </a:solidFill>
              </a:rPr>
              <a:t>HBr</a:t>
            </a:r>
            <a:r>
              <a:rPr lang="en-US" altLang="en-US" sz="2800" dirty="0">
                <a:solidFill>
                  <a:schemeClr val="accent2"/>
                </a:solidFill>
              </a:rPr>
              <a:t>, HI) -(</a:t>
            </a:r>
            <a:r>
              <a:rPr lang="en-US" altLang="en-US" sz="2800" dirty="0" err="1">
                <a:solidFill>
                  <a:schemeClr val="accent2"/>
                </a:solidFill>
              </a:rPr>
              <a:t>Hydrohalogenation</a:t>
            </a:r>
            <a:r>
              <a:rPr lang="en-US" altLang="en-US" sz="2800" dirty="0">
                <a:solidFill>
                  <a:schemeClr val="accent2"/>
                </a:solidFill>
              </a:rPr>
              <a:t>)  </a:t>
            </a:r>
            <a:r>
              <a:rPr lang="en-US" altLang="en-US" sz="2800" dirty="0"/>
              <a:t>- asymmetric reagent 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Water (Hydration) </a:t>
            </a:r>
            <a:r>
              <a:rPr lang="en-US" altLang="en-US" sz="2800" dirty="0"/>
              <a:t>- asymmetric reagent</a:t>
            </a:r>
          </a:p>
        </p:txBody>
      </p:sp>
    </p:spTree>
    <p:extLst>
      <p:ext uri="{BB962C8B-B14F-4D97-AF65-F5344CB8AC3E}">
        <p14:creationId xmlns:p14="http://schemas.microsoft.com/office/powerpoint/2010/main" val="141093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765" y="1601857"/>
            <a:ext cx="7248938" cy="1943100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1-Hexene gives a positive test with Br</a:t>
            </a:r>
            <a:r>
              <a:rPr lang="en-US" altLang="en-US" sz="28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. The deep red color of Br</a:t>
            </a:r>
            <a:r>
              <a:rPr lang="en-US" altLang="en-US" sz="28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 is decolorized as it reacts with the double bond of 1-hexene.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73765" y="207963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Addition of Br</a:t>
            </a:r>
            <a:r>
              <a:rPr kumimoji="0" lang="en-US" altLang="en-US" sz="4000" b="0" i="0" u="none" strike="noStrike" kern="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to an Alkene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636" y="932575"/>
            <a:ext cx="1526739" cy="4992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4033B3-EC89-4E58-AA87-ED01FDE97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9" y="3920090"/>
            <a:ext cx="8691871" cy="159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275650" y="164774"/>
            <a:ext cx="8135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Possible Addition Reactions of Alkenes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2132C-2F09-4F34-A8B0-8BA858C9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38" y="811105"/>
            <a:ext cx="9062725" cy="588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5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Formation of a Carbocation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B7F3E-4DAB-48C5-B9E6-C1C91F60B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0" y="1530044"/>
            <a:ext cx="10750559" cy="43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94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Markovnikov’s rule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070" y="1931505"/>
            <a:ext cx="11158330" cy="268025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In an addition reaction of an asymmetric reagent with an asymmetric alkene, the major product is the one formed when </a:t>
            </a:r>
            <a:r>
              <a:rPr lang="en-US" altLang="en-US" dirty="0">
                <a:solidFill>
                  <a:schemeClr val="accent2"/>
                </a:solidFill>
              </a:rPr>
              <a:t>hydrogen</a:t>
            </a:r>
            <a:r>
              <a:rPr lang="en-US" altLang="en-US" dirty="0"/>
              <a:t> from the asymmetric reagent </a:t>
            </a:r>
            <a:r>
              <a:rPr lang="en-US" altLang="en-US" dirty="0">
                <a:solidFill>
                  <a:schemeClr val="accent2"/>
                </a:solidFill>
              </a:rPr>
              <a:t>(HX) </a:t>
            </a:r>
            <a:r>
              <a:rPr lang="en-US" altLang="en-US" dirty="0"/>
              <a:t>adds to the double-bonded carbon that initially has </a:t>
            </a:r>
            <a:r>
              <a:rPr lang="en-US" altLang="en-US" dirty="0">
                <a:solidFill>
                  <a:schemeClr val="accent2"/>
                </a:solidFill>
              </a:rPr>
              <a:t>the most hydrogens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30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077" y="130630"/>
            <a:ext cx="8229600" cy="81395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Key Concepts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077" y="1196376"/>
            <a:ext cx="10588487" cy="511165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Define alkenes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Describe bonding in alkenes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Constitutional isomers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Naming alkenes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Cis-trans isomerization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Addition reactions of alkenes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Carbocations and alternate reaction pathways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Combustion of alkenes</a:t>
            </a:r>
          </a:p>
          <a:p>
            <a:pPr eaLnBrk="1" hangingPunct="1"/>
            <a:r>
              <a:rPr lang="en-US" altLang="en-US" sz="3000" dirty="0"/>
              <a:t>Recognizing and naming alkynes </a:t>
            </a:r>
          </a:p>
          <a:p>
            <a:pPr eaLnBrk="1" hangingPunct="1"/>
            <a:r>
              <a:rPr lang="en-US" altLang="en-US" sz="3000" dirty="0"/>
              <a:t>Aromatics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96439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FA8DC-624E-4166-966D-B5E457CCD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712819"/>
            <a:ext cx="8408789" cy="5733571"/>
          </a:xfrm>
          <a:prstGeom prst="rect">
            <a:avLst/>
          </a:prstGeom>
        </p:spPr>
      </p:pic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556591" y="110679"/>
            <a:ext cx="9624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Markovnikov’s rule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705549" y="5631385"/>
            <a:ext cx="783907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Major product              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Minor product</a:t>
            </a:r>
          </a:p>
        </p:txBody>
      </p:sp>
    </p:spTree>
    <p:extLst>
      <p:ext uri="{BB962C8B-B14F-4D97-AF65-F5344CB8AC3E}">
        <p14:creationId xmlns:p14="http://schemas.microsoft.com/office/powerpoint/2010/main" val="59351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1352" y="1570383"/>
            <a:ext cx="9569296" cy="3028122"/>
          </a:xfrm>
          <a:noFill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79370" y="508495"/>
            <a:ext cx="5716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Stability of Carbocations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1078" y="5126540"/>
            <a:ext cx="841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another C atom or group of C atoms</a:t>
            </a:r>
          </a:p>
        </p:txBody>
      </p:sp>
    </p:spTree>
    <p:extLst>
      <p:ext uri="{BB962C8B-B14F-4D97-AF65-F5344CB8AC3E}">
        <p14:creationId xmlns:p14="http://schemas.microsoft.com/office/powerpoint/2010/main" val="3022395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1"/>
          <a:stretch>
            <a:fillRect/>
          </a:stretch>
        </p:blipFill>
        <p:spPr bwMode="auto">
          <a:xfrm>
            <a:off x="1022519" y="2229679"/>
            <a:ext cx="10205989" cy="42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4557" y="228600"/>
            <a:ext cx="48900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Hydration of Alkenes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557" y="1029327"/>
            <a:ext cx="10840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 is an asymmetric reagent and can add to double bonds in the presence of a strong acid to form an alcohol</a:t>
            </a:r>
          </a:p>
        </p:txBody>
      </p:sp>
    </p:spTree>
    <p:extLst>
      <p:ext uri="{BB962C8B-B14F-4D97-AF65-F5344CB8AC3E}">
        <p14:creationId xmlns:p14="http://schemas.microsoft.com/office/powerpoint/2010/main" val="338282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43" y="464656"/>
            <a:ext cx="10972800" cy="914401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Combustion of Alkenes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17" y="1600201"/>
            <a:ext cx="11277600" cy="178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	Like other hydrocarbons alkenes burn in the presence of oxygen producing carbon dioxide and water</a:t>
            </a:r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6453188" y="3794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C6A44-5C7F-4E0C-AE5B-C69FDEF37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84" y="3429000"/>
            <a:ext cx="10053717" cy="8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Alkynes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850" y="1642550"/>
            <a:ext cx="5715000" cy="117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Carbon–carbon triple bonds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7D9CCB-2196-4ACA-A89B-6AAFF5238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103" y="2936418"/>
            <a:ext cx="5435462" cy="26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25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Naming Alkynes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208" y="2024270"/>
            <a:ext cx="11171583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Name just like alkenes except change the ending to </a:t>
            </a:r>
            <a:r>
              <a:rPr lang="en-US" altLang="en-US" dirty="0">
                <a:solidFill>
                  <a:schemeClr val="accent2"/>
                </a:solidFill>
              </a:rPr>
              <a:t>–</a:t>
            </a:r>
            <a:r>
              <a:rPr lang="en-US" altLang="en-US" b="1" dirty="0" err="1">
                <a:solidFill>
                  <a:schemeClr val="accent2"/>
                </a:solidFill>
              </a:rPr>
              <a:t>yne</a:t>
            </a:r>
            <a:r>
              <a:rPr lang="en-US" altLang="en-US" dirty="0"/>
              <a:t> instead of </a:t>
            </a:r>
            <a:r>
              <a:rPr lang="en-US" altLang="en-US" dirty="0">
                <a:solidFill>
                  <a:schemeClr val="accent2"/>
                </a:solidFill>
              </a:rPr>
              <a:t>–</a:t>
            </a:r>
            <a:r>
              <a:rPr lang="en-US" altLang="en-US" b="1" dirty="0" err="1">
                <a:solidFill>
                  <a:schemeClr val="accent2"/>
                </a:solidFill>
              </a:rPr>
              <a:t>ene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Cis-trans isomerism is not possible for alkynes (180</a:t>
            </a:r>
            <a:r>
              <a:rPr lang="en-US" altLang="en-US" baseline="30000" dirty="0"/>
              <a:t>o</a:t>
            </a:r>
            <a:r>
              <a:rPr lang="en-US" altLang="en-US" dirty="0"/>
              <a:t> bond angles)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853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279400"/>
            <a:ext cx="10972800" cy="592135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Aromatic Compounds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698" y="1149351"/>
            <a:ext cx="11463130" cy="15033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Organic compounds that have a cyclic conjugated double bond system are considered aromatic hydrocarbons. 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1383679" y="2652712"/>
            <a:ext cx="8208962" cy="3055937"/>
            <a:chOff x="329" y="1911"/>
            <a:chExt cx="5171" cy="1925"/>
          </a:xfrm>
        </p:grpSpPr>
        <p:grpSp>
          <p:nvGrpSpPr>
            <p:cNvPr id="241669" name="Group 5"/>
            <p:cNvGrpSpPr>
              <a:grpSpLocks/>
            </p:cNvGrpSpPr>
            <p:nvPr/>
          </p:nvGrpSpPr>
          <p:grpSpPr bwMode="auto">
            <a:xfrm>
              <a:off x="2843" y="2276"/>
              <a:ext cx="979" cy="1079"/>
              <a:chOff x="1549" y="2272"/>
              <a:chExt cx="979" cy="1079"/>
            </a:xfrm>
          </p:grpSpPr>
          <p:sp>
            <p:nvSpPr>
              <p:cNvPr id="241693" name="AutoShape 6"/>
              <p:cNvSpPr>
                <a:spLocks noChangeArrowheads="1"/>
              </p:cNvSpPr>
              <p:nvPr/>
            </p:nvSpPr>
            <p:spPr bwMode="auto">
              <a:xfrm rot="5400000">
                <a:off x="1499" y="2322"/>
                <a:ext cx="1079" cy="979"/>
              </a:xfrm>
              <a:prstGeom prst="hexagon">
                <a:avLst>
                  <a:gd name="adj" fmla="val 27554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1694" name="Line 7"/>
              <p:cNvSpPr>
                <a:spLocks noChangeShapeType="1"/>
              </p:cNvSpPr>
              <p:nvPr/>
            </p:nvSpPr>
            <p:spPr bwMode="auto">
              <a:xfrm flipV="1">
                <a:off x="2039" y="3045"/>
                <a:ext cx="420" cy="2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95" name="Line 8"/>
              <p:cNvSpPr>
                <a:spLocks noChangeShapeType="1"/>
              </p:cNvSpPr>
              <p:nvPr/>
            </p:nvSpPr>
            <p:spPr bwMode="auto">
              <a:xfrm>
                <a:off x="1600" y="2560"/>
                <a:ext cx="0" cy="4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96" name="Line 9"/>
              <p:cNvSpPr>
                <a:spLocks noChangeShapeType="1"/>
              </p:cNvSpPr>
              <p:nvPr/>
            </p:nvSpPr>
            <p:spPr bwMode="auto">
              <a:xfrm>
                <a:off x="2030" y="2341"/>
                <a:ext cx="439" cy="2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41670" name="Group 10"/>
            <p:cNvGrpSpPr>
              <a:grpSpLocks/>
            </p:cNvGrpSpPr>
            <p:nvPr/>
          </p:nvGrpSpPr>
          <p:grpSpPr bwMode="auto">
            <a:xfrm>
              <a:off x="329" y="1911"/>
              <a:ext cx="1786" cy="1925"/>
              <a:chOff x="622" y="1911"/>
              <a:chExt cx="1786" cy="1925"/>
            </a:xfrm>
          </p:grpSpPr>
          <p:grpSp>
            <p:nvGrpSpPr>
              <p:cNvPr id="241676" name="Group 11"/>
              <p:cNvGrpSpPr>
                <a:grpSpLocks/>
              </p:cNvGrpSpPr>
              <p:nvPr/>
            </p:nvGrpSpPr>
            <p:grpSpPr bwMode="auto">
              <a:xfrm>
                <a:off x="1019" y="2354"/>
                <a:ext cx="979" cy="1079"/>
                <a:chOff x="1549" y="2272"/>
                <a:chExt cx="979" cy="1079"/>
              </a:xfrm>
            </p:grpSpPr>
            <p:sp>
              <p:nvSpPr>
                <p:cNvPr id="241689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1499" y="2322"/>
                  <a:ext cx="1079" cy="979"/>
                </a:xfrm>
                <a:prstGeom prst="hexagon">
                  <a:avLst>
                    <a:gd name="adj" fmla="val 27554"/>
                    <a:gd name="vf" fmla="val 11547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169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039" y="3045"/>
                  <a:ext cx="420" cy="2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691" name="Line 14"/>
                <p:cNvSpPr>
                  <a:spLocks noChangeShapeType="1"/>
                </p:cNvSpPr>
                <p:nvPr/>
              </p:nvSpPr>
              <p:spPr bwMode="auto">
                <a:xfrm>
                  <a:off x="1600" y="2560"/>
                  <a:ext cx="0" cy="45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692" name="Line 15"/>
                <p:cNvSpPr>
                  <a:spLocks noChangeShapeType="1"/>
                </p:cNvSpPr>
                <p:nvPr/>
              </p:nvSpPr>
              <p:spPr bwMode="auto">
                <a:xfrm>
                  <a:off x="2030" y="2341"/>
                  <a:ext cx="439" cy="2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1677" name="Line 16"/>
              <p:cNvSpPr>
                <a:spLocks noChangeShapeType="1"/>
              </p:cNvSpPr>
              <p:nvPr/>
            </p:nvSpPr>
            <p:spPr bwMode="auto">
              <a:xfrm>
                <a:off x="1500" y="3438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78" name="Line 17"/>
              <p:cNvSpPr>
                <a:spLocks noChangeShapeType="1"/>
              </p:cNvSpPr>
              <p:nvPr/>
            </p:nvSpPr>
            <p:spPr bwMode="auto">
              <a:xfrm flipH="1">
                <a:off x="905" y="3172"/>
                <a:ext cx="101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79" name="Line 18"/>
              <p:cNvSpPr>
                <a:spLocks noChangeShapeType="1"/>
              </p:cNvSpPr>
              <p:nvPr/>
            </p:nvSpPr>
            <p:spPr bwMode="auto">
              <a:xfrm flipH="1" flipV="1">
                <a:off x="896" y="2551"/>
                <a:ext cx="110" cy="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80" name="Line 19"/>
              <p:cNvSpPr>
                <a:spLocks noChangeShapeType="1"/>
              </p:cNvSpPr>
              <p:nvPr/>
            </p:nvSpPr>
            <p:spPr bwMode="auto">
              <a:xfrm flipV="1">
                <a:off x="1509" y="2194"/>
                <a:ext cx="0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81" name="Line 20"/>
              <p:cNvSpPr>
                <a:spLocks noChangeShapeType="1"/>
              </p:cNvSpPr>
              <p:nvPr/>
            </p:nvSpPr>
            <p:spPr bwMode="auto">
              <a:xfrm flipV="1">
                <a:off x="1993" y="2551"/>
                <a:ext cx="156" cy="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82" name="Line 21"/>
              <p:cNvSpPr>
                <a:spLocks noChangeShapeType="1"/>
              </p:cNvSpPr>
              <p:nvPr/>
            </p:nvSpPr>
            <p:spPr bwMode="auto">
              <a:xfrm>
                <a:off x="1993" y="3172"/>
                <a:ext cx="119" cy="8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683" name="Text Box 22"/>
              <p:cNvSpPr txBox="1">
                <a:spLocks noChangeArrowheads="1"/>
              </p:cNvSpPr>
              <p:nvPr/>
            </p:nvSpPr>
            <p:spPr bwMode="auto">
              <a:xfrm>
                <a:off x="1350" y="350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41684" name="Text Box 23"/>
              <p:cNvSpPr txBox="1">
                <a:spLocks noChangeArrowheads="1"/>
              </p:cNvSpPr>
              <p:nvPr/>
            </p:nvSpPr>
            <p:spPr bwMode="auto">
              <a:xfrm>
                <a:off x="1368" y="191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41685" name="Rectangle 24"/>
              <p:cNvSpPr>
                <a:spLocks noChangeArrowheads="1"/>
              </p:cNvSpPr>
              <p:nvPr/>
            </p:nvSpPr>
            <p:spPr bwMode="auto">
              <a:xfrm>
                <a:off x="2130" y="235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41686" name="Rectangle 25"/>
              <p:cNvSpPr>
                <a:spLocks noChangeArrowheads="1"/>
              </p:cNvSpPr>
              <p:nvPr/>
            </p:nvSpPr>
            <p:spPr bwMode="auto">
              <a:xfrm>
                <a:off x="622" y="2342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41687" name="Rectangle 26"/>
              <p:cNvSpPr>
                <a:spLocks noChangeArrowheads="1"/>
              </p:cNvSpPr>
              <p:nvPr/>
            </p:nvSpPr>
            <p:spPr bwMode="auto">
              <a:xfrm>
                <a:off x="649" y="3119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241688" name="Rectangle 27"/>
              <p:cNvSpPr>
                <a:spLocks noChangeArrowheads="1"/>
              </p:cNvSpPr>
              <p:nvPr/>
            </p:nvSpPr>
            <p:spPr bwMode="auto">
              <a:xfrm>
                <a:off x="2085" y="3138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</a:p>
            </p:txBody>
          </p:sp>
        </p:grpSp>
        <p:sp>
          <p:nvSpPr>
            <p:cNvPr id="241671" name="Text Box 28"/>
            <p:cNvSpPr txBox="1">
              <a:spLocks noChangeArrowheads="1"/>
            </p:cNvSpPr>
            <p:nvPr/>
          </p:nvSpPr>
          <p:spPr bwMode="auto">
            <a:xfrm>
              <a:off x="2283" y="2683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</a:t>
              </a:r>
            </a:p>
          </p:txBody>
        </p:sp>
        <p:grpSp>
          <p:nvGrpSpPr>
            <p:cNvPr id="241672" name="Group 29"/>
            <p:cNvGrpSpPr>
              <a:grpSpLocks/>
            </p:cNvGrpSpPr>
            <p:nvPr/>
          </p:nvGrpSpPr>
          <p:grpSpPr bwMode="auto">
            <a:xfrm>
              <a:off x="4521" y="2271"/>
              <a:ext cx="979" cy="1079"/>
              <a:chOff x="4521" y="2317"/>
              <a:chExt cx="979" cy="1079"/>
            </a:xfrm>
          </p:grpSpPr>
          <p:sp>
            <p:nvSpPr>
              <p:cNvPr id="241674" name="AutoShape 30"/>
              <p:cNvSpPr>
                <a:spLocks noChangeArrowheads="1"/>
              </p:cNvSpPr>
              <p:nvPr/>
            </p:nvSpPr>
            <p:spPr bwMode="auto">
              <a:xfrm rot="5400000">
                <a:off x="4471" y="2367"/>
                <a:ext cx="1079" cy="979"/>
              </a:xfrm>
              <a:prstGeom prst="hexagon">
                <a:avLst>
                  <a:gd name="adj" fmla="val 27554"/>
                  <a:gd name="vf" fmla="val 11547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1675" name="Oval 31"/>
              <p:cNvSpPr>
                <a:spLocks noChangeArrowheads="1"/>
              </p:cNvSpPr>
              <p:nvPr/>
            </p:nvSpPr>
            <p:spPr bwMode="auto">
              <a:xfrm>
                <a:off x="4672" y="2541"/>
                <a:ext cx="704" cy="62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1673" name="Text Box 32"/>
            <p:cNvSpPr txBox="1">
              <a:spLocks noChangeArrowheads="1"/>
            </p:cNvSpPr>
            <p:nvPr/>
          </p:nvSpPr>
          <p:spPr bwMode="auto">
            <a:xfrm>
              <a:off x="3966" y="263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E3AB6D-FF16-4112-AFD6-23D6BF4914BD}"/>
              </a:ext>
            </a:extLst>
          </p:cNvPr>
          <p:cNvSpPr txBox="1"/>
          <p:nvPr/>
        </p:nvSpPr>
        <p:spPr>
          <a:xfrm>
            <a:off x="592735" y="5701604"/>
            <a:ext cx="9563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benzene 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an example of an aromatic hydrocarbon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56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791" y="274639"/>
            <a:ext cx="11781183" cy="11430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Double Bonds in Benzene Have Trigonal Planar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55620-6A71-4747-BA3A-2FD6B84D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93" y="929423"/>
            <a:ext cx="4370245" cy="57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9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13873"/>
            <a:ext cx="7350125" cy="809625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Names of Some Aromatics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1E8D46-5C79-436E-842A-856EB4841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03" y="725447"/>
            <a:ext cx="8258522" cy="5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Alkenes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Hydrocarbons</a:t>
            </a:r>
            <a:r>
              <a:rPr lang="en-US" altLang="en-US" dirty="0"/>
              <a:t> containing a carbon-carbon double bond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(unsaturated)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3534050" y="3207027"/>
            <a:ext cx="428473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en-US" altLang="en-US" sz="6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=CH</a:t>
            </a:r>
            <a:r>
              <a:rPr kumimoji="0" lang="en-US" altLang="en-US" sz="6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648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Alkenes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104" y="1360490"/>
            <a:ext cx="9544050" cy="1347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Alkenes are formed by loss of hydrogen atoms from adjacent carbon atoms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975179" y="3942806"/>
            <a:ext cx="48445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6755366" y="3942806"/>
            <a:ext cx="4777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=CH-CH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-CH</a:t>
            </a:r>
            <a:r>
              <a:rPr kumimoji="0" lang="en-US" altLang="en-US" sz="4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5833026" y="4327526"/>
            <a:ext cx="92233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255075" y="2972042"/>
            <a:ext cx="2294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loses a hydrogen</a:t>
            </a:r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 flipH="1">
            <a:off x="1485107" y="3429000"/>
            <a:ext cx="609600" cy="595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>
            <a:off x="2321997" y="3430103"/>
            <a:ext cx="160337" cy="682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75F60-BBB0-49F2-AFB2-EAA4A302B75C}"/>
              </a:ext>
            </a:extLst>
          </p:cNvPr>
          <p:cNvSpPr txBox="1"/>
          <p:nvPr/>
        </p:nvSpPr>
        <p:spPr>
          <a:xfrm>
            <a:off x="5663830" y="358950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- 2H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2" name="Group 2"/>
          <p:cNvGraphicFramePr>
            <a:graphicFrameLocks noGrp="1"/>
          </p:cNvGraphicFramePr>
          <p:nvPr>
            <p:extLst/>
          </p:nvPr>
        </p:nvGraphicFramePr>
        <p:xfrm>
          <a:off x="1676401" y="1523999"/>
          <a:ext cx="8618537" cy="4225928"/>
        </p:xfrm>
        <a:graphic>
          <a:graphicData uri="http://schemas.openxmlformats.org/drawingml/2006/table">
            <a:tbl>
              <a:tblPr/>
              <a:tblGrid>
                <a:gridCol w="89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Molecular formula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Expanded Molecular Formula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1-butene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1-pentene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             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1-hexene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     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1-heptene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1-octene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1-nonene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=CH(CH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1-decene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099" name="Text Box 59"/>
          <p:cNvSpPr txBox="1">
            <a:spLocks noChangeArrowheads="1"/>
          </p:cNvSpPr>
          <p:nvPr/>
        </p:nvSpPr>
        <p:spPr bwMode="auto">
          <a:xfrm>
            <a:off x="158682" y="338632"/>
            <a:ext cx="6110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Table of Alkenes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(C</a:t>
            </a:r>
            <a:r>
              <a:rPr kumimoji="0" lang="en-US" alt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94360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*Alternative formula:  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=CH(CH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2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48" y="393909"/>
            <a:ext cx="10972800" cy="812039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solidFill>
                  <a:srgbClr val="006600"/>
                </a:solidFill>
              </a:rPr>
              <a:t>Constitutional Isomers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775" y="1600202"/>
            <a:ext cx="11661912" cy="36575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Must consider:</a:t>
            </a:r>
          </a:p>
          <a:p>
            <a:pPr eaLnBrk="1" hangingPunct="1">
              <a:buFontTx/>
              <a:buNone/>
            </a:pPr>
            <a:endParaRPr lang="en-US" altLang="en-US" sz="1600" dirty="0"/>
          </a:p>
          <a:p>
            <a:pPr eaLnBrk="1" hangingPunct="1">
              <a:buFontTx/>
              <a:buNone/>
            </a:pPr>
            <a:r>
              <a:rPr lang="en-US" altLang="en-US" dirty="0"/>
              <a:t>1) Different carbon skeletons are possible</a:t>
            </a:r>
          </a:p>
          <a:p>
            <a:pPr eaLnBrk="1" hangingPunct="1">
              <a:buFontTx/>
              <a:buNone/>
            </a:pPr>
            <a:endParaRPr lang="en-US" altLang="en-US" sz="1600" b="1" dirty="0"/>
          </a:p>
          <a:p>
            <a:pPr eaLnBrk="1" hangingPunct="1">
              <a:buFontTx/>
              <a:buNone/>
            </a:pPr>
            <a:r>
              <a:rPr lang="en-US" altLang="en-US" dirty="0"/>
              <a:t>2) Different placement of the functional group (the double bond)</a:t>
            </a:r>
          </a:p>
        </p:txBody>
      </p:sp>
    </p:spTree>
    <p:extLst>
      <p:ext uri="{BB962C8B-B14F-4D97-AF65-F5344CB8AC3E}">
        <p14:creationId xmlns:p14="http://schemas.microsoft.com/office/powerpoint/2010/main" val="395656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251" y="246947"/>
            <a:ext cx="8591550" cy="622404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6600"/>
                </a:solidFill>
              </a:rPr>
              <a:t>Structural Isomers of C</a:t>
            </a:r>
            <a:r>
              <a:rPr lang="en-US" altLang="en-US" sz="3600" baseline="-25000" dirty="0">
                <a:solidFill>
                  <a:srgbClr val="006600"/>
                </a:solidFill>
              </a:rPr>
              <a:t>4</a:t>
            </a:r>
            <a:r>
              <a:rPr lang="en-US" altLang="en-US" sz="3600" dirty="0">
                <a:solidFill>
                  <a:srgbClr val="006600"/>
                </a:solidFill>
              </a:rPr>
              <a:t>H</a:t>
            </a:r>
            <a:r>
              <a:rPr lang="en-US" altLang="en-US" sz="3600" baseline="-25000" dirty="0">
                <a:solidFill>
                  <a:srgbClr val="006600"/>
                </a:solidFill>
              </a:rPr>
              <a:t>10</a:t>
            </a:r>
            <a:r>
              <a:rPr lang="en-US" altLang="en-US" sz="3600" dirty="0">
                <a:solidFill>
                  <a:srgbClr val="006600"/>
                </a:solidFill>
              </a:rPr>
              <a:t> and C</a:t>
            </a:r>
            <a:r>
              <a:rPr lang="en-US" altLang="en-US" sz="3600" baseline="-25000" dirty="0">
                <a:solidFill>
                  <a:srgbClr val="006600"/>
                </a:solidFill>
              </a:rPr>
              <a:t>4</a:t>
            </a:r>
            <a:r>
              <a:rPr lang="en-US" altLang="en-US" sz="3600" dirty="0">
                <a:solidFill>
                  <a:srgbClr val="006600"/>
                </a:solidFill>
              </a:rPr>
              <a:t>H</a:t>
            </a:r>
            <a:r>
              <a:rPr lang="en-US" altLang="en-US" sz="3600" baseline="-25000" dirty="0">
                <a:solidFill>
                  <a:srgbClr val="006600"/>
                </a:solidFill>
              </a:rPr>
              <a:t>8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20411-4E2B-458A-AB17-D910BDCB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28" y="1248820"/>
            <a:ext cx="7900343" cy="56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9478" y="304800"/>
            <a:ext cx="8965095" cy="823894"/>
          </a:xfrm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6600"/>
                </a:solidFill>
              </a:rPr>
              <a:t>Rules for Naming Alkenes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573" y="1304008"/>
            <a:ext cx="11065565" cy="5355209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Name the longest chain that includes the double bond (parent chain)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Start numbering from end closest to the double bond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Change parent name ending from </a:t>
            </a:r>
            <a:r>
              <a:rPr lang="en-US" altLang="en-US" b="1" dirty="0">
                <a:solidFill>
                  <a:schemeClr val="accent2"/>
                </a:solidFill>
              </a:rPr>
              <a:t>–</a:t>
            </a:r>
            <a:r>
              <a:rPr lang="en-US" altLang="en-US" b="1" dirty="0" err="1">
                <a:solidFill>
                  <a:schemeClr val="accent2"/>
                </a:solidFill>
              </a:rPr>
              <a:t>ane</a:t>
            </a:r>
            <a:r>
              <a:rPr lang="en-US" altLang="en-US" b="1" dirty="0"/>
              <a:t> </a:t>
            </a:r>
            <a:r>
              <a:rPr lang="en-US" altLang="en-US" dirty="0"/>
              <a:t>to </a:t>
            </a:r>
            <a:r>
              <a:rPr lang="en-US" altLang="en-US" b="1" dirty="0">
                <a:solidFill>
                  <a:schemeClr val="accent2"/>
                </a:solidFill>
              </a:rPr>
              <a:t>–</a:t>
            </a:r>
            <a:r>
              <a:rPr lang="en-US" altLang="en-US" b="1" dirty="0" err="1">
                <a:solidFill>
                  <a:schemeClr val="accent2"/>
                </a:solidFill>
              </a:rPr>
              <a:t>ene</a:t>
            </a:r>
            <a:r>
              <a:rPr lang="en-US" altLang="en-US" b="1" dirty="0">
                <a:solidFill>
                  <a:schemeClr val="accent2"/>
                </a:solidFill>
              </a:rPr>
              <a:t>. </a:t>
            </a:r>
            <a:r>
              <a:rPr lang="en-US" altLang="en-US" dirty="0"/>
              <a:t>Number(s) preceding parent name identify location of double bond(s).</a:t>
            </a:r>
            <a:endParaRPr lang="en-US" altLang="en-US" b="1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/>
              <a:t>Names of substituents are preceded by numbers indicating their position on the longest chain.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972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7930" y="258418"/>
            <a:ext cx="8229600" cy="838200"/>
          </a:xfrm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006600"/>
                </a:solidFill>
              </a:rPr>
              <a:t>Rules for Naming Alkenes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930" y="1434549"/>
            <a:ext cx="11211339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5. A compound with two double bonds is a  </a:t>
            </a:r>
            <a:r>
              <a:rPr lang="en-US" altLang="en-US" b="1" dirty="0">
                <a:solidFill>
                  <a:schemeClr val="accent2"/>
                </a:solidFill>
              </a:rPr>
              <a:t>diene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and is given the ending </a:t>
            </a:r>
            <a:r>
              <a:rPr lang="en-US" altLang="en-US" dirty="0">
                <a:solidFill>
                  <a:schemeClr val="accent2"/>
                </a:solidFill>
              </a:rPr>
              <a:t>–</a:t>
            </a:r>
            <a:r>
              <a:rPr lang="en-US" altLang="en-US" b="1" dirty="0" err="1">
                <a:solidFill>
                  <a:schemeClr val="accent2"/>
                </a:solidFill>
              </a:rPr>
              <a:t>adiene</a:t>
            </a:r>
            <a:r>
              <a:rPr lang="en-US" altLang="en-US" dirty="0"/>
              <a:t>. Two numbers identify the double bonds.</a:t>
            </a:r>
          </a:p>
          <a:p>
            <a:pPr marL="0" indent="0" eaLnBrk="1" hangingPunct="1">
              <a:buNone/>
            </a:pPr>
            <a:r>
              <a:rPr lang="en-US" altLang="en-US" dirty="0"/>
              <a:t>6. Cyclic compounds with a double bond are </a:t>
            </a:r>
            <a:r>
              <a:rPr lang="en-US" altLang="en-US" b="1" dirty="0" err="1">
                <a:solidFill>
                  <a:schemeClr val="accent2"/>
                </a:solidFill>
              </a:rPr>
              <a:t>cycloalkenes</a:t>
            </a:r>
            <a:r>
              <a:rPr lang="en-US" altLang="en-US" dirty="0"/>
              <a:t>. Start numbering at one of the double bonded carbons and continue giving the smallest numbers to any substituent groups.</a:t>
            </a:r>
            <a:endParaRPr lang="en-US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22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Widescreen</PresentationFormat>
  <Paragraphs>145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ＭＳ Ｐゴシック</vt:lpstr>
      <vt:lpstr>Arial</vt:lpstr>
      <vt:lpstr>Calibri</vt:lpstr>
      <vt:lpstr>Default Design</vt:lpstr>
      <vt:lpstr>Module 2 Organic Chemistry</vt:lpstr>
      <vt:lpstr>Key Concepts</vt:lpstr>
      <vt:lpstr>Alkenes</vt:lpstr>
      <vt:lpstr>Alkenes</vt:lpstr>
      <vt:lpstr>PowerPoint Presentation</vt:lpstr>
      <vt:lpstr>Constitutional Isomers</vt:lpstr>
      <vt:lpstr>Structural Isomers of C4H10 and C4H8</vt:lpstr>
      <vt:lpstr>Rules for Naming Alkenes</vt:lpstr>
      <vt:lpstr>Rules for Naming Alkenes</vt:lpstr>
      <vt:lpstr>Test Your Skills</vt:lpstr>
      <vt:lpstr>Trigonal Bond Angles of Carbons in the Alkene Double Bond</vt:lpstr>
      <vt:lpstr>Cis and Trans Isomers</vt:lpstr>
      <vt:lpstr>Ball-and-stick models of 2-butene </vt:lpstr>
      <vt:lpstr>PowerPoint Presentation</vt:lpstr>
      <vt:lpstr>Addition Reactions of Alkenes</vt:lpstr>
      <vt:lpstr>1-Hexene gives a positive test with Br2. The deep red color of Br2 is decolorized as it reacts with the double bond of 1-hexene.</vt:lpstr>
      <vt:lpstr>PowerPoint Presentation</vt:lpstr>
      <vt:lpstr>Formation of a Carbocation</vt:lpstr>
      <vt:lpstr>Markovnikov’s rule</vt:lpstr>
      <vt:lpstr>PowerPoint Presentation</vt:lpstr>
      <vt:lpstr>PowerPoint Presentation</vt:lpstr>
      <vt:lpstr>PowerPoint Presentation</vt:lpstr>
      <vt:lpstr>Combustion of Alkenes</vt:lpstr>
      <vt:lpstr>Alkynes</vt:lpstr>
      <vt:lpstr>Naming Alkynes</vt:lpstr>
      <vt:lpstr>Aromatic Compounds</vt:lpstr>
      <vt:lpstr>Double Bonds in Benzene Have Trigonal Planar Structure</vt:lpstr>
      <vt:lpstr>Names of Some Aromatics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Organic Chemistry</dc:title>
  <dc:creator>n936q@yahoo.com</dc:creator>
  <cp:lastModifiedBy>n936q@yahoo.com</cp:lastModifiedBy>
  <cp:revision>2</cp:revision>
  <dcterms:created xsi:type="dcterms:W3CDTF">2018-03-19T20:55:20Z</dcterms:created>
  <dcterms:modified xsi:type="dcterms:W3CDTF">2018-03-31T11:01:53Z</dcterms:modified>
</cp:coreProperties>
</file>