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o9Bmn+CCi1WPErHGDb8xg==" hashData="XCmcivHBzS9p80ir8NBg4V+e20zC9aenpF2AyE7rOy5HzNoBtjY2ErKuBQdGWfGSGk+lrxoLr9Lrq41LQdZmb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BE952-EA49-4A1C-A6C3-FAB60F75B708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ECD4F5EC-C460-4EDA-B8DB-41C7183CFFD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1C964-9806-460E-9F85-E1BCC08C9362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982EE-A3A9-4F92-B862-71AF59BF0A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1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68AF4-6908-4F2F-A68C-0A280BCCAE59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7F89E-2FED-43FE-AC35-4C3203643A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09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2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02333-6B22-4FBF-AF67-D25DF7FF5C55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3733-B5B7-4229-8BD7-C33737C5CA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14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2903C-7FFC-4C4A-B1E4-451A3D6CF037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E741F-E8CF-41E5-8674-A870BA6CEF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8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BDF4E-2CF7-40CF-940F-75C400D08850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04B7-F133-4F18-B9CD-43223CFFA8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4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9D5CD-54AB-4D8F-9225-C53C2709EF78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636CD-09AC-48A7-A8DC-13806ECFFD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0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7FE8-488E-4F9F-97BD-D7E823777B36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644CA-3388-4C63-A080-A73246AC93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9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EE1F1-4EC2-4216-8A34-B78A947F7782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CDEBC-9041-4AE3-8E46-E7C4F9979C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6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CC0B-488A-436C-ADD3-50DBB7864743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8DD2-B5BB-4F03-8EBD-7F4590296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7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DD1FD-626B-4B09-A7B7-D365B5998E70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1334-2A5A-42DD-8E57-325FC41BEF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7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BB273-4125-476F-A718-548506CB6C20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458B6-C3FC-4112-9EF7-F23F02AC13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10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F18A8-6450-4CCD-B453-BE53E717385B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AE72E-9782-470D-B7B6-4079998EE4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7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6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15EDE9-35D3-41E0-9DC9-10A0347011E5}" type="datetime1">
              <a:rPr lang="en-US" smtClean="0">
                <a:solidFill>
                  <a:srgbClr val="000000"/>
                </a:solidFill>
              </a:rPr>
              <a:t>4/1/2018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6"/>
            <a:ext cx="3860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6"/>
            <a:ext cx="28448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DD6DF4-786D-4EF3-A253-8FCF4FBA19F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55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896" y="1724861"/>
            <a:ext cx="9170504" cy="914400"/>
          </a:xfrm>
        </p:spPr>
        <p:txBody>
          <a:bodyPr/>
          <a:lstStyle/>
          <a:p>
            <a:pPr algn="l" eaLnBrk="1" hangingPunct="1"/>
            <a:r>
              <a:rPr lang="en-US" altLang="en-US" sz="4000" dirty="0">
                <a:solidFill>
                  <a:schemeClr val="accent2"/>
                </a:solidFill>
              </a:rPr>
              <a:t>Section 4:	Aldehydes and Ketones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87435" y="444166"/>
            <a:ext cx="7772400" cy="1146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Module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Organic Chemistry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38FB83-93A9-47B2-9D80-D6E7506E2291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30C16D-9977-49CB-93E2-FD4EEF07E7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73"/>
          <a:stretch/>
        </p:blipFill>
        <p:spPr>
          <a:xfrm>
            <a:off x="1166191" y="2908305"/>
            <a:ext cx="5910470" cy="376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54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1030" y="250825"/>
            <a:ext cx="7772400" cy="1143000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>
                <a:solidFill>
                  <a:srgbClr val="008000"/>
                </a:solidFill>
              </a:rPr>
              <a:t>Ketone Nomenclature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464" y="1783642"/>
            <a:ext cx="10911936" cy="388156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eaLnBrk="1" hangingPunct="1">
              <a:lnSpc>
                <a:spcPct val="90000"/>
              </a:lnSpc>
              <a:buClr>
                <a:srgbClr val="3365FB"/>
              </a:buClr>
              <a:buSzPct val="125000"/>
              <a:buNone/>
              <a:defRPr/>
            </a:pPr>
            <a:r>
              <a:rPr lang="en-US" dirty="0"/>
              <a:t>Find longest chain that contains C=O.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400" dirty="0"/>
          </a:p>
          <a:p>
            <a:pPr marL="0" eaLnBrk="1" hangingPunct="1">
              <a:lnSpc>
                <a:spcPct val="90000"/>
              </a:lnSpc>
              <a:buClr>
                <a:srgbClr val="3365FB"/>
              </a:buClr>
              <a:buSzPct val="125000"/>
              <a:buNone/>
              <a:defRPr/>
            </a:pPr>
            <a:r>
              <a:rPr lang="en-US" dirty="0"/>
              <a:t>Must not be at end or it is an aldehyde.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400" dirty="0"/>
          </a:p>
          <a:p>
            <a:pPr marL="0" eaLnBrk="1" hangingPunct="1">
              <a:lnSpc>
                <a:spcPct val="90000"/>
              </a:lnSpc>
              <a:buClr>
                <a:srgbClr val="3365FB"/>
              </a:buClr>
              <a:buSzPct val="125000"/>
              <a:buNone/>
              <a:defRPr/>
            </a:pPr>
            <a:r>
              <a:rPr lang="en-US" dirty="0"/>
              <a:t>Change ending of base alkane name from </a:t>
            </a:r>
            <a:r>
              <a:rPr lang="en-US" dirty="0">
                <a:solidFill>
                  <a:schemeClr val="accent2"/>
                </a:solidFill>
              </a:rPr>
              <a:t>-e</a:t>
            </a:r>
            <a:r>
              <a:rPr lang="en-US" dirty="0"/>
              <a:t> to</a:t>
            </a: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-</a:t>
            </a:r>
            <a:r>
              <a:rPr lang="en-US" dirty="0">
                <a:solidFill>
                  <a:schemeClr val="accent2"/>
                </a:solidFill>
              </a:rPr>
              <a:t>one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400" dirty="0"/>
          </a:p>
          <a:p>
            <a:pPr marL="0" eaLnBrk="1" hangingPunct="1">
              <a:lnSpc>
                <a:spcPct val="90000"/>
              </a:lnSpc>
              <a:buClr>
                <a:srgbClr val="3365FB"/>
              </a:buClr>
              <a:buSzPct val="125000"/>
              <a:buNone/>
              <a:defRPr/>
            </a:pPr>
            <a:r>
              <a:rPr lang="en-US" dirty="0"/>
              <a:t>Find lowest number to show location of the carbonyl C=O.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400" dirty="0"/>
          </a:p>
          <a:p>
            <a:pPr marL="0" eaLnBrk="1" hangingPunct="1">
              <a:lnSpc>
                <a:spcPct val="90000"/>
              </a:lnSpc>
              <a:buClr>
                <a:srgbClr val="3365FB"/>
              </a:buClr>
              <a:buSzPct val="125000"/>
              <a:buNone/>
              <a:defRPr/>
            </a:pPr>
            <a:r>
              <a:rPr lang="en-US" dirty="0"/>
              <a:t>Name and number substituents as before.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339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203" y="176212"/>
            <a:ext cx="7772400" cy="908050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203" y="1084262"/>
            <a:ext cx="8156575" cy="4891088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800" dirty="0"/>
              <a:t>CH</a:t>
            </a:r>
            <a:r>
              <a:rPr lang="en-US" altLang="en-US" baseline="-25000" dirty="0"/>
              <a:t>3</a:t>
            </a:r>
            <a:r>
              <a:rPr lang="en-US" altLang="en-US" sz="2800" dirty="0"/>
              <a:t>C(=O)CH</a:t>
            </a:r>
            <a:r>
              <a:rPr lang="en-US" altLang="en-US" baseline="-25000" dirty="0"/>
              <a:t>3</a:t>
            </a:r>
            <a:endParaRPr lang="en-US" altLang="en-US" sz="2800" dirty="0"/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800" dirty="0"/>
              <a:t>       	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800" dirty="0"/>
              <a:t>CH</a:t>
            </a:r>
            <a:r>
              <a:rPr lang="en-US" altLang="en-US" baseline="-25000" dirty="0"/>
              <a:t>3</a:t>
            </a:r>
            <a:r>
              <a:rPr lang="en-US" altLang="en-US" sz="2800" dirty="0"/>
              <a:t>CH</a:t>
            </a:r>
            <a:r>
              <a:rPr lang="en-US" altLang="en-US" baseline="-25000" dirty="0"/>
              <a:t>2</a:t>
            </a:r>
            <a:r>
              <a:rPr lang="en-US" altLang="en-US" sz="2800" dirty="0"/>
              <a:t>CH(CH</a:t>
            </a:r>
            <a:r>
              <a:rPr lang="en-US" altLang="en-US" baseline="-25000" dirty="0"/>
              <a:t>3</a:t>
            </a:r>
            <a:r>
              <a:rPr lang="en-US" altLang="en-US" sz="2800" dirty="0"/>
              <a:t>)C(=O)CH</a:t>
            </a:r>
            <a:r>
              <a:rPr lang="en-US" altLang="en-US" baseline="-25000" dirty="0"/>
              <a:t>3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800" dirty="0"/>
              <a:t>CH</a:t>
            </a:r>
            <a:r>
              <a:rPr lang="en-US" altLang="en-US" baseline="-25000" dirty="0"/>
              <a:t>2</a:t>
            </a:r>
            <a:r>
              <a:rPr lang="en-US" altLang="en-US" sz="2800" dirty="0"/>
              <a:t>BrCH</a:t>
            </a:r>
            <a:r>
              <a:rPr lang="en-US" altLang="en-US" baseline="-25000" dirty="0"/>
              <a:t>2</a:t>
            </a:r>
            <a:r>
              <a:rPr lang="en-US" altLang="en-US" sz="2800" dirty="0"/>
              <a:t>C(=O)CH</a:t>
            </a:r>
            <a:r>
              <a:rPr lang="en-US" altLang="en-US" baseline="-25000" dirty="0"/>
              <a:t>2</a:t>
            </a:r>
            <a:r>
              <a:rPr lang="en-US" altLang="en-US" sz="2800" dirty="0"/>
              <a:t>CH</a:t>
            </a:r>
            <a:r>
              <a:rPr lang="en-US" altLang="en-US" baseline="-25000" dirty="0"/>
              <a:t>3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800" dirty="0"/>
              <a:t>CH</a:t>
            </a:r>
            <a:r>
              <a:rPr lang="en-US" altLang="en-US" baseline="-25000" dirty="0"/>
              <a:t>3</a:t>
            </a:r>
            <a:r>
              <a:rPr lang="en-US" altLang="en-US" sz="2800" dirty="0"/>
              <a:t>CCl</a:t>
            </a:r>
            <a:r>
              <a:rPr lang="en-US" altLang="en-US" baseline="-25000" dirty="0"/>
              <a:t>2</a:t>
            </a:r>
            <a:r>
              <a:rPr lang="en-US" altLang="en-US" sz="2800" dirty="0"/>
              <a:t>C(CH</a:t>
            </a:r>
            <a:r>
              <a:rPr lang="en-US" altLang="en-US" baseline="-25000" dirty="0"/>
              <a:t>2</a:t>
            </a:r>
            <a:r>
              <a:rPr lang="en-US" altLang="en-US" sz="2800" dirty="0"/>
              <a:t>CH</a:t>
            </a:r>
            <a:r>
              <a:rPr lang="en-US" altLang="en-US" baseline="-25000" dirty="0"/>
              <a:t>3</a:t>
            </a:r>
            <a:r>
              <a:rPr lang="en-US" altLang="en-US" sz="2800" dirty="0"/>
              <a:t>)</a:t>
            </a:r>
            <a:r>
              <a:rPr lang="en-US" altLang="en-US" baseline="-25000" dirty="0"/>
              <a:t>2</a:t>
            </a:r>
            <a:r>
              <a:rPr lang="en-US" altLang="en-US" sz="2800" dirty="0"/>
              <a:t>C(=O)CH</a:t>
            </a:r>
            <a:r>
              <a:rPr lang="en-US" altLang="en-US" baseline="-25000" dirty="0"/>
              <a:t>2</a:t>
            </a:r>
            <a:r>
              <a:rPr lang="en-US" altLang="en-US" sz="2800" dirty="0"/>
              <a:t>CH</a:t>
            </a:r>
            <a:r>
              <a:rPr lang="en-US" altLang="en-US" baseline="-25000" dirty="0"/>
              <a:t>3</a:t>
            </a:r>
            <a:endParaRPr lang="en-US" altLang="en-US" sz="2800" baseline="-25000" dirty="0"/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en-US" sz="2800" dirty="0"/>
              <a:t>   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94F85-A69E-477A-B77D-1D5FAA4AD123}"/>
              </a:ext>
            </a:extLst>
          </p:cNvPr>
          <p:cNvSpPr txBox="1"/>
          <p:nvPr/>
        </p:nvSpPr>
        <p:spPr>
          <a:xfrm>
            <a:off x="5798719" y="1407537"/>
            <a:ext cx="2552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-propan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4A8123-63D4-48F1-96FB-C6C8350D3CE4}"/>
              </a:ext>
            </a:extLst>
          </p:cNvPr>
          <p:cNvSpPr txBox="1"/>
          <p:nvPr/>
        </p:nvSpPr>
        <p:spPr>
          <a:xfrm>
            <a:off x="5798719" y="2783637"/>
            <a:ext cx="4190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3-methyl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-pentan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B6D7BA-CAC0-4124-BB44-055527054B13}"/>
              </a:ext>
            </a:extLst>
          </p:cNvPr>
          <p:cNvSpPr txBox="1"/>
          <p:nvPr/>
        </p:nvSpPr>
        <p:spPr>
          <a:xfrm>
            <a:off x="5798718" y="3970039"/>
            <a:ext cx="4190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1-bromo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-pentan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CBA5A8-51BC-4540-889D-BF2E81AAE865}"/>
              </a:ext>
            </a:extLst>
          </p:cNvPr>
          <p:cNvSpPr txBox="1"/>
          <p:nvPr/>
        </p:nvSpPr>
        <p:spPr>
          <a:xfrm>
            <a:off x="4870814" y="5843088"/>
            <a:ext cx="6718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4,4-diethyl-5,5-dichloro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-hexan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223306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590" y="174624"/>
            <a:ext cx="7772400" cy="775875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296963" name="Rectangle 3"/>
          <p:cNvSpPr>
            <a:spLocks noChangeArrowheads="1"/>
          </p:cNvSpPr>
          <p:nvPr/>
        </p:nvSpPr>
        <p:spPr bwMode="auto">
          <a:xfrm>
            <a:off x="534060" y="1247142"/>
            <a:ext cx="2874186" cy="310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</a:t>
            </a:r>
            <a:r>
              <a:rPr kumimoji="0" lang="en-US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||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 - C - C - C - 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|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C - C - C - Cl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|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Cl</a:t>
            </a:r>
          </a:p>
        </p:txBody>
      </p:sp>
      <p:grpSp>
        <p:nvGrpSpPr>
          <p:cNvPr id="296964" name="Group 4"/>
          <p:cNvGrpSpPr>
            <a:grpSpLocks/>
          </p:cNvGrpSpPr>
          <p:nvPr/>
        </p:nvGrpSpPr>
        <p:grpSpPr bwMode="auto">
          <a:xfrm>
            <a:off x="3768724" y="3905251"/>
            <a:ext cx="2327276" cy="2339975"/>
            <a:chOff x="3580" y="2410"/>
            <a:chExt cx="1466" cy="1474"/>
          </a:xfrm>
        </p:grpSpPr>
        <p:sp>
          <p:nvSpPr>
            <p:cNvPr id="296965" name="AutoShape 5"/>
            <p:cNvSpPr>
              <a:spLocks noChangeArrowheads="1"/>
            </p:cNvSpPr>
            <p:nvPr/>
          </p:nvSpPr>
          <p:spPr bwMode="auto">
            <a:xfrm>
              <a:off x="3580" y="2896"/>
              <a:ext cx="952" cy="988"/>
            </a:xfrm>
            <a:prstGeom prst="homePlate">
              <a:avLst>
                <a:gd name="adj" fmla="val 33333"/>
              </a:avLst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296966" name="Group 6"/>
            <p:cNvGrpSpPr>
              <a:grpSpLocks/>
            </p:cNvGrpSpPr>
            <p:nvPr/>
          </p:nvGrpSpPr>
          <p:grpSpPr bwMode="auto">
            <a:xfrm>
              <a:off x="4524" y="3348"/>
              <a:ext cx="252" cy="96"/>
              <a:chOff x="4524" y="3348"/>
              <a:chExt cx="252" cy="96"/>
            </a:xfrm>
          </p:grpSpPr>
          <p:sp>
            <p:nvSpPr>
              <p:cNvPr id="296969" name="Line 7"/>
              <p:cNvSpPr>
                <a:spLocks noChangeShapeType="1"/>
              </p:cNvSpPr>
              <p:nvPr/>
            </p:nvSpPr>
            <p:spPr bwMode="auto">
              <a:xfrm>
                <a:off x="4524" y="3348"/>
                <a:ext cx="252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6970" name="Line 8"/>
              <p:cNvSpPr>
                <a:spLocks noChangeShapeType="1"/>
              </p:cNvSpPr>
              <p:nvPr/>
            </p:nvSpPr>
            <p:spPr bwMode="auto">
              <a:xfrm>
                <a:off x="4524" y="3444"/>
                <a:ext cx="252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96967" name="Rectangle 9"/>
            <p:cNvSpPr>
              <a:spLocks noChangeArrowheads="1"/>
            </p:cNvSpPr>
            <p:nvPr/>
          </p:nvSpPr>
          <p:spPr bwMode="auto">
            <a:xfrm>
              <a:off x="4755" y="3226"/>
              <a:ext cx="29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296968" name="Rectangle 10"/>
            <p:cNvSpPr>
              <a:spLocks noChangeArrowheads="1"/>
            </p:cNvSpPr>
            <p:nvPr/>
          </p:nvSpPr>
          <p:spPr bwMode="auto">
            <a:xfrm>
              <a:off x="4059" y="2410"/>
              <a:ext cx="726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  CH</a:t>
              </a:r>
              <a:r>
                <a:rPr kumimoji="0" lang="en-US" altLang="en-US" sz="3200" b="1" i="0" u="none" strike="noStrike" kern="120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3</a:t>
              </a:r>
              <a:endPara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 /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09EE5A-062C-4E85-884D-4A6C43B9C68F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E47633-1EC1-4A8C-9D14-14CDA45C282A}"/>
              </a:ext>
            </a:extLst>
          </p:cNvPr>
          <p:cNvSpPr txBox="1"/>
          <p:nvPr/>
        </p:nvSpPr>
        <p:spPr>
          <a:xfrm>
            <a:off x="3900615" y="1868788"/>
            <a:ext cx="6466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7,7-dichloro-4-methyl-3-heptanone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F4D1AF-98E4-4D6B-B975-3DF44531DE39}"/>
              </a:ext>
            </a:extLst>
          </p:cNvPr>
          <p:cNvSpPr txBox="1"/>
          <p:nvPr/>
        </p:nvSpPr>
        <p:spPr>
          <a:xfrm>
            <a:off x="6368201" y="4449774"/>
            <a:ext cx="4738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2-methylcyclopentanone</a:t>
            </a:r>
          </a:p>
        </p:txBody>
      </p:sp>
    </p:spTree>
    <p:extLst>
      <p:ext uri="{BB962C8B-B14F-4D97-AF65-F5344CB8AC3E}">
        <p14:creationId xmlns:p14="http://schemas.microsoft.com/office/powerpoint/2010/main" val="321466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55" y="344489"/>
            <a:ext cx="11432345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8000"/>
                </a:solidFill>
              </a:rPr>
              <a:t>Constitutional Isomers of Aldehydes and Ketones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3487" y="1679247"/>
            <a:ext cx="10635175" cy="1336430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buNone/>
            </a:pPr>
            <a:r>
              <a:rPr lang="en-US" altLang="en-US" dirty="0">
                <a:solidFill>
                  <a:schemeClr val="tx2"/>
                </a:solidFill>
              </a:rPr>
              <a:t>How many </a:t>
            </a:r>
            <a:r>
              <a:rPr lang="en-US" altLang="en-US" dirty="0"/>
              <a:t>aldehyde and ketone isomers </a:t>
            </a:r>
            <a:r>
              <a:rPr lang="en-US" altLang="en-US" dirty="0">
                <a:solidFill>
                  <a:schemeClr val="tx2"/>
                </a:solidFill>
              </a:rPr>
              <a:t>are possible for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>
                <a:solidFill>
                  <a:schemeClr val="accent2"/>
                </a:solidFill>
              </a:rPr>
              <a:t>C</a:t>
            </a:r>
            <a:r>
              <a:rPr lang="en-US" altLang="en-US" sz="4000" baseline="-25000" dirty="0">
                <a:solidFill>
                  <a:schemeClr val="accent2"/>
                </a:solidFill>
              </a:rPr>
              <a:t>4</a:t>
            </a:r>
            <a:r>
              <a:rPr lang="en-US" altLang="en-US" sz="4000" dirty="0">
                <a:solidFill>
                  <a:schemeClr val="accent2"/>
                </a:solidFill>
              </a:rPr>
              <a:t>H</a:t>
            </a:r>
            <a:r>
              <a:rPr lang="en-US" altLang="en-US" sz="4000" baseline="-25000" dirty="0">
                <a:solidFill>
                  <a:schemeClr val="accent2"/>
                </a:solidFill>
              </a:rPr>
              <a:t>8</a:t>
            </a:r>
            <a:r>
              <a:rPr lang="en-US" altLang="en-US" sz="4000" dirty="0">
                <a:solidFill>
                  <a:schemeClr val="accent2"/>
                </a:solidFill>
              </a:rPr>
              <a:t>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BEF78F6-7907-4C73-A659-0685EE4C51C4}"/>
              </a:ext>
            </a:extLst>
          </p:cNvPr>
          <p:cNvGrpSpPr/>
          <p:nvPr/>
        </p:nvGrpSpPr>
        <p:grpSpPr>
          <a:xfrm>
            <a:off x="833487" y="4086026"/>
            <a:ext cx="2073003" cy="1381180"/>
            <a:chOff x="833487" y="4086026"/>
            <a:chExt cx="2073003" cy="138118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733675D-3F37-4949-95C1-84C7C945F75C}"/>
                </a:ext>
              </a:extLst>
            </p:cNvPr>
            <p:cNvSpPr txBox="1"/>
            <p:nvPr/>
          </p:nvSpPr>
          <p:spPr>
            <a:xfrm>
              <a:off x="1105998" y="4882431"/>
              <a:ext cx="15279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butanal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AD08984-43AE-4110-9EB3-39CC9C72F186}"/>
                </a:ext>
              </a:extLst>
            </p:cNvPr>
            <p:cNvSpPr txBox="1"/>
            <p:nvPr/>
          </p:nvSpPr>
          <p:spPr>
            <a:xfrm>
              <a:off x="833487" y="4086026"/>
              <a:ext cx="20730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C-C-C-C=O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158FC4F-1F90-4DF4-BCFC-459FC8E35C3B}"/>
              </a:ext>
            </a:extLst>
          </p:cNvPr>
          <p:cNvGrpSpPr/>
          <p:nvPr/>
        </p:nvGrpSpPr>
        <p:grpSpPr>
          <a:xfrm>
            <a:off x="3952580" y="3692408"/>
            <a:ext cx="3348994" cy="1774799"/>
            <a:chOff x="3952580" y="3692408"/>
            <a:chExt cx="3348994" cy="177479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BC43ECF-5C5D-4A8A-8F20-93CCD85BD8B7}"/>
                </a:ext>
              </a:extLst>
            </p:cNvPr>
            <p:cNvSpPr txBox="1"/>
            <p:nvPr/>
          </p:nvSpPr>
          <p:spPr>
            <a:xfrm>
              <a:off x="3952580" y="4882432"/>
              <a:ext cx="33489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2-methylpropanal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1F86B3-88E6-41F3-ABE8-BF55E0168906}"/>
                </a:ext>
              </a:extLst>
            </p:cNvPr>
            <p:cNvSpPr txBox="1"/>
            <p:nvPr/>
          </p:nvSpPr>
          <p:spPr>
            <a:xfrm>
              <a:off x="4590575" y="4171374"/>
              <a:ext cx="16930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C-C-C=O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C59DF6C-97B0-423B-B8C0-851197BAE2C1}"/>
                </a:ext>
              </a:extLst>
            </p:cNvPr>
            <p:cNvSpPr txBox="1"/>
            <p:nvPr/>
          </p:nvSpPr>
          <p:spPr>
            <a:xfrm>
              <a:off x="4972887" y="3692408"/>
              <a:ext cx="417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64CC05E-8FA1-40E5-8267-A85B005C8D87}"/>
                </a:ext>
              </a:extLst>
            </p:cNvPr>
            <p:cNvCxnSpPr/>
            <p:nvPr/>
          </p:nvCxnSpPr>
          <p:spPr>
            <a:xfrm>
              <a:off x="5181607" y="4124188"/>
              <a:ext cx="0" cy="18288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C614C50-4A1B-4EBB-8597-D8EE37919899}"/>
              </a:ext>
            </a:extLst>
          </p:cNvPr>
          <p:cNvGrpSpPr/>
          <p:nvPr/>
        </p:nvGrpSpPr>
        <p:grpSpPr>
          <a:xfrm>
            <a:off x="8410793" y="3880245"/>
            <a:ext cx="2255746" cy="1586962"/>
            <a:chOff x="8410793" y="3880245"/>
            <a:chExt cx="2255746" cy="158696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F3D4514-3E8F-476B-9B7C-32F5A909054A}"/>
                </a:ext>
              </a:extLst>
            </p:cNvPr>
            <p:cNvSpPr txBox="1"/>
            <p:nvPr/>
          </p:nvSpPr>
          <p:spPr>
            <a:xfrm>
              <a:off x="8410793" y="4882432"/>
              <a:ext cx="22557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2-butanone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AE7B4AE-89CF-4EEA-8781-4DC8DB7E815F}"/>
                </a:ext>
              </a:extLst>
            </p:cNvPr>
            <p:cNvSpPr txBox="1"/>
            <p:nvPr/>
          </p:nvSpPr>
          <p:spPr>
            <a:xfrm>
              <a:off x="8765736" y="4359211"/>
              <a:ext cx="15840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C-C-C-C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FCB47F8-E754-4429-A734-E24A548826FF}"/>
                </a:ext>
              </a:extLst>
            </p:cNvPr>
            <p:cNvSpPr txBox="1"/>
            <p:nvPr/>
          </p:nvSpPr>
          <p:spPr>
            <a:xfrm>
              <a:off x="9119912" y="3880245"/>
              <a:ext cx="417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8BB213A-EE89-42FF-8D89-8D1B911017B6}"/>
                </a:ext>
              </a:extLst>
            </p:cNvPr>
            <p:cNvCxnSpPr/>
            <p:nvPr/>
          </p:nvCxnSpPr>
          <p:spPr>
            <a:xfrm>
              <a:off x="9328632" y="4312025"/>
              <a:ext cx="0" cy="18288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BC0B8B5-3D45-4F6A-9B87-96E6037D8F24}"/>
                </a:ext>
              </a:extLst>
            </p:cNvPr>
            <p:cNvCxnSpPr/>
            <p:nvPr/>
          </p:nvCxnSpPr>
          <p:spPr>
            <a:xfrm>
              <a:off x="9396624" y="4323745"/>
              <a:ext cx="0" cy="18288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018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dirty="0">
                <a:solidFill>
                  <a:srgbClr val="008000"/>
                </a:solidFill>
              </a:rPr>
              <a:t>Molecular Formula of Different Families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D39639-DAA8-4D39-B7FB-74FE6A15C0D1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DB488C-27D9-41A7-966F-E6A6BF5F0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49" y="1417639"/>
            <a:ext cx="9402162" cy="516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11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17" y="136523"/>
            <a:ext cx="10789920" cy="851176"/>
          </a:xfrm>
        </p:spPr>
        <p:txBody>
          <a:bodyPr/>
          <a:lstStyle/>
          <a:p>
            <a:pPr algn="l" eaLnBrk="1" hangingPunct="1"/>
            <a:r>
              <a:rPr lang="en-US" altLang="en-US" sz="3600" dirty="0">
                <a:solidFill>
                  <a:srgbClr val="008000"/>
                </a:solidFill>
              </a:rPr>
              <a:t>Physical Properties of Aldehydes and Ketones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382" y="1087577"/>
            <a:ext cx="11085342" cy="332967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Higher </a:t>
            </a:r>
            <a:r>
              <a:rPr lang="en-US" altLang="en-US" sz="2800" dirty="0">
                <a:solidFill>
                  <a:srgbClr val="C00000"/>
                </a:solidFill>
              </a:rPr>
              <a:t>boiling points </a:t>
            </a:r>
            <a:r>
              <a:rPr lang="en-US" altLang="en-US" sz="2800" dirty="0"/>
              <a:t>than corresponding alkanes but lower than similar alcohols.</a:t>
            </a:r>
          </a:p>
          <a:p>
            <a:pPr marL="0" indent="0" eaLnBrk="1" hangingPunct="1">
              <a:buNone/>
            </a:pPr>
            <a:endParaRPr lang="en-US" altLang="en-US" sz="1100" dirty="0"/>
          </a:p>
          <a:p>
            <a:pPr marL="0" indent="0" eaLnBrk="1" hangingPunct="1">
              <a:buNone/>
            </a:pPr>
            <a:r>
              <a:rPr lang="en-US" altLang="en-US" sz="2800" dirty="0"/>
              <a:t>Alcohols can </a:t>
            </a:r>
            <a:r>
              <a:rPr lang="en-US" altLang="en-US" sz="2800" dirty="0">
                <a:solidFill>
                  <a:srgbClr val="0070C0"/>
                </a:solidFill>
              </a:rPr>
              <a:t>hydrogen bond </a:t>
            </a:r>
            <a:r>
              <a:rPr lang="en-US" altLang="en-US" sz="2800" dirty="0"/>
              <a:t>with </a:t>
            </a:r>
            <a:r>
              <a:rPr lang="en-US" altLang="en-US" sz="2800" i="1" dirty="0"/>
              <a:t>each other </a:t>
            </a:r>
            <a:r>
              <a:rPr lang="en-US" altLang="en-US" sz="2800" dirty="0"/>
              <a:t>but aldehydes and ketones </a:t>
            </a:r>
            <a:r>
              <a:rPr lang="en-US" altLang="en-US" sz="2800" dirty="0">
                <a:solidFill>
                  <a:srgbClr val="FF0000"/>
                </a:solidFill>
              </a:rPr>
              <a:t>cannot</a:t>
            </a:r>
            <a:r>
              <a:rPr lang="en-US" altLang="en-US" sz="2800" dirty="0">
                <a:solidFill>
                  <a:schemeClr val="accent2"/>
                </a:solidFill>
              </a:rPr>
              <a:t>.</a:t>
            </a:r>
          </a:p>
          <a:p>
            <a:pPr marL="0" indent="0" eaLnBrk="1" hangingPunct="1">
              <a:buNone/>
            </a:pPr>
            <a:endParaRPr lang="en-US" altLang="en-US" sz="1100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r>
              <a:rPr lang="en-US" altLang="en-US" sz="2800" dirty="0"/>
              <a:t>Higher boiling points relative to alkanes are primarily due to </a:t>
            </a:r>
            <a:r>
              <a:rPr lang="en-US" altLang="en-US" sz="2800" dirty="0">
                <a:solidFill>
                  <a:schemeClr val="accent2"/>
                </a:solidFill>
              </a:rPr>
              <a:t>dipole-dipole</a:t>
            </a:r>
            <a:r>
              <a:rPr lang="en-US" altLang="en-US" sz="2800" dirty="0"/>
              <a:t> attractions.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421653-7D69-4B13-BE55-69EA7F0C4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17" y="4417256"/>
            <a:ext cx="11690344" cy="177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78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082" name="Group 2"/>
          <p:cNvGrpSpPr>
            <a:grpSpLocks/>
          </p:cNvGrpSpPr>
          <p:nvPr/>
        </p:nvGrpSpPr>
        <p:grpSpPr bwMode="auto">
          <a:xfrm>
            <a:off x="2419350" y="1015930"/>
            <a:ext cx="4530090" cy="5689671"/>
            <a:chOff x="564" y="673"/>
            <a:chExt cx="2633" cy="3409"/>
          </a:xfrm>
        </p:grpSpPr>
        <p:grpSp>
          <p:nvGrpSpPr>
            <p:cNvPr id="302084" name="Group 3"/>
            <p:cNvGrpSpPr>
              <a:grpSpLocks/>
            </p:cNvGrpSpPr>
            <p:nvPr/>
          </p:nvGrpSpPr>
          <p:grpSpPr bwMode="auto">
            <a:xfrm>
              <a:off x="1826" y="800"/>
              <a:ext cx="1357" cy="1171"/>
              <a:chOff x="1753" y="1221"/>
              <a:chExt cx="1357" cy="1171"/>
            </a:xfrm>
          </p:grpSpPr>
          <p:sp>
            <p:nvSpPr>
              <p:cNvPr id="302113" name="Text Box 4"/>
              <p:cNvSpPr txBox="1">
                <a:spLocks noChangeArrowheads="1"/>
              </p:cNvSpPr>
              <p:nvPr/>
            </p:nvSpPr>
            <p:spPr bwMode="auto">
              <a:xfrm>
                <a:off x="2273" y="1706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C</a:t>
                </a:r>
              </a:p>
            </p:txBody>
          </p:sp>
          <p:grpSp>
            <p:nvGrpSpPr>
              <p:cNvPr id="302114" name="Group 5"/>
              <p:cNvGrpSpPr>
                <a:grpSpLocks/>
              </p:cNvGrpSpPr>
              <p:nvPr/>
            </p:nvGrpSpPr>
            <p:grpSpPr bwMode="auto">
              <a:xfrm>
                <a:off x="2395" y="1518"/>
                <a:ext cx="78" cy="260"/>
                <a:chOff x="3035" y="1783"/>
                <a:chExt cx="78" cy="260"/>
              </a:xfrm>
            </p:grpSpPr>
            <p:sp>
              <p:nvSpPr>
                <p:cNvPr id="302120" name="Line 6"/>
                <p:cNvSpPr>
                  <a:spLocks noChangeShapeType="1"/>
                </p:cNvSpPr>
                <p:nvPr/>
              </p:nvSpPr>
              <p:spPr bwMode="auto">
                <a:xfrm>
                  <a:off x="3035" y="1783"/>
                  <a:ext cx="0" cy="2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02121" name="Line 7"/>
                <p:cNvSpPr>
                  <a:spLocks noChangeShapeType="1"/>
                </p:cNvSpPr>
                <p:nvPr/>
              </p:nvSpPr>
              <p:spPr bwMode="auto">
                <a:xfrm>
                  <a:off x="3113" y="1787"/>
                  <a:ext cx="0" cy="2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02115" name="Text Box 8"/>
              <p:cNvSpPr txBox="1">
                <a:spLocks noChangeArrowheads="1"/>
              </p:cNvSpPr>
              <p:nvPr/>
            </p:nvSpPr>
            <p:spPr bwMode="auto">
              <a:xfrm>
                <a:off x="2275" y="1221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O</a:t>
                </a:r>
              </a:p>
            </p:txBody>
          </p:sp>
          <p:sp>
            <p:nvSpPr>
              <p:cNvPr id="302116" name="Line 9"/>
              <p:cNvSpPr>
                <a:spLocks noChangeShapeType="1"/>
              </p:cNvSpPr>
              <p:nvPr/>
            </p:nvSpPr>
            <p:spPr bwMode="auto">
              <a:xfrm>
                <a:off x="2532" y="1957"/>
                <a:ext cx="329" cy="1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2117" name="Line 10"/>
              <p:cNvSpPr>
                <a:spLocks noChangeShapeType="1"/>
              </p:cNvSpPr>
              <p:nvPr/>
            </p:nvSpPr>
            <p:spPr bwMode="auto">
              <a:xfrm flipH="1">
                <a:off x="2030" y="1965"/>
                <a:ext cx="293" cy="1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2118" name="Text Box 11"/>
              <p:cNvSpPr txBox="1">
                <a:spLocks noChangeArrowheads="1"/>
              </p:cNvSpPr>
              <p:nvPr/>
            </p:nvSpPr>
            <p:spPr bwMode="auto">
              <a:xfrm>
                <a:off x="1753" y="2027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302119" name="Text Box 12"/>
              <p:cNvSpPr txBox="1">
                <a:spLocks noChangeArrowheads="1"/>
              </p:cNvSpPr>
              <p:nvPr/>
            </p:nvSpPr>
            <p:spPr bwMode="auto">
              <a:xfrm>
                <a:off x="2809" y="1984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H</a:t>
                </a:r>
              </a:p>
            </p:txBody>
          </p:sp>
        </p:grpSp>
        <p:grpSp>
          <p:nvGrpSpPr>
            <p:cNvPr id="302085" name="Group 13"/>
            <p:cNvGrpSpPr>
              <a:grpSpLocks/>
            </p:cNvGrpSpPr>
            <p:nvPr/>
          </p:nvGrpSpPr>
          <p:grpSpPr bwMode="auto">
            <a:xfrm>
              <a:off x="1840" y="1855"/>
              <a:ext cx="1357" cy="1171"/>
              <a:chOff x="1753" y="1221"/>
              <a:chExt cx="1357" cy="1171"/>
            </a:xfrm>
          </p:grpSpPr>
          <p:sp>
            <p:nvSpPr>
              <p:cNvPr id="302104" name="Text Box 14"/>
              <p:cNvSpPr txBox="1">
                <a:spLocks noChangeArrowheads="1"/>
              </p:cNvSpPr>
              <p:nvPr/>
            </p:nvSpPr>
            <p:spPr bwMode="auto">
              <a:xfrm>
                <a:off x="2273" y="1706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C</a:t>
                </a:r>
              </a:p>
            </p:txBody>
          </p:sp>
          <p:grpSp>
            <p:nvGrpSpPr>
              <p:cNvPr id="302105" name="Group 15"/>
              <p:cNvGrpSpPr>
                <a:grpSpLocks/>
              </p:cNvGrpSpPr>
              <p:nvPr/>
            </p:nvGrpSpPr>
            <p:grpSpPr bwMode="auto">
              <a:xfrm>
                <a:off x="2395" y="1518"/>
                <a:ext cx="78" cy="260"/>
                <a:chOff x="3035" y="1783"/>
                <a:chExt cx="78" cy="260"/>
              </a:xfrm>
            </p:grpSpPr>
            <p:sp>
              <p:nvSpPr>
                <p:cNvPr id="302111" name="Line 16"/>
                <p:cNvSpPr>
                  <a:spLocks noChangeShapeType="1"/>
                </p:cNvSpPr>
                <p:nvPr/>
              </p:nvSpPr>
              <p:spPr bwMode="auto">
                <a:xfrm>
                  <a:off x="3035" y="1783"/>
                  <a:ext cx="0" cy="2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02112" name="Line 17"/>
                <p:cNvSpPr>
                  <a:spLocks noChangeShapeType="1"/>
                </p:cNvSpPr>
                <p:nvPr/>
              </p:nvSpPr>
              <p:spPr bwMode="auto">
                <a:xfrm>
                  <a:off x="3113" y="1787"/>
                  <a:ext cx="0" cy="2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02106" name="Text Box 18"/>
              <p:cNvSpPr txBox="1">
                <a:spLocks noChangeArrowheads="1"/>
              </p:cNvSpPr>
              <p:nvPr/>
            </p:nvSpPr>
            <p:spPr bwMode="auto">
              <a:xfrm>
                <a:off x="2275" y="1221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O</a:t>
                </a:r>
              </a:p>
            </p:txBody>
          </p:sp>
          <p:sp>
            <p:nvSpPr>
              <p:cNvPr id="302107" name="Line 19"/>
              <p:cNvSpPr>
                <a:spLocks noChangeShapeType="1"/>
              </p:cNvSpPr>
              <p:nvPr/>
            </p:nvSpPr>
            <p:spPr bwMode="auto">
              <a:xfrm>
                <a:off x="2532" y="1957"/>
                <a:ext cx="329" cy="1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2108" name="Line 20"/>
              <p:cNvSpPr>
                <a:spLocks noChangeShapeType="1"/>
              </p:cNvSpPr>
              <p:nvPr/>
            </p:nvSpPr>
            <p:spPr bwMode="auto">
              <a:xfrm flipH="1">
                <a:off x="2030" y="1965"/>
                <a:ext cx="293" cy="1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2109" name="Text Box 21"/>
              <p:cNvSpPr txBox="1">
                <a:spLocks noChangeArrowheads="1"/>
              </p:cNvSpPr>
              <p:nvPr/>
            </p:nvSpPr>
            <p:spPr bwMode="auto">
              <a:xfrm>
                <a:off x="1753" y="2027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302110" name="Text Box 22"/>
              <p:cNvSpPr txBox="1">
                <a:spLocks noChangeArrowheads="1"/>
              </p:cNvSpPr>
              <p:nvPr/>
            </p:nvSpPr>
            <p:spPr bwMode="auto">
              <a:xfrm>
                <a:off x="2809" y="1984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H</a:t>
                </a:r>
              </a:p>
            </p:txBody>
          </p:sp>
        </p:grpSp>
        <p:grpSp>
          <p:nvGrpSpPr>
            <p:cNvPr id="302086" name="Group 23"/>
            <p:cNvGrpSpPr>
              <a:grpSpLocks/>
            </p:cNvGrpSpPr>
            <p:nvPr/>
          </p:nvGrpSpPr>
          <p:grpSpPr bwMode="auto">
            <a:xfrm>
              <a:off x="1836" y="2911"/>
              <a:ext cx="1357" cy="1171"/>
              <a:chOff x="1753" y="1221"/>
              <a:chExt cx="1357" cy="1171"/>
            </a:xfrm>
          </p:grpSpPr>
          <p:sp>
            <p:nvSpPr>
              <p:cNvPr id="302095" name="Text Box 24"/>
              <p:cNvSpPr txBox="1">
                <a:spLocks noChangeArrowheads="1"/>
              </p:cNvSpPr>
              <p:nvPr/>
            </p:nvSpPr>
            <p:spPr bwMode="auto">
              <a:xfrm>
                <a:off x="2273" y="1706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C</a:t>
                </a:r>
              </a:p>
            </p:txBody>
          </p:sp>
          <p:grpSp>
            <p:nvGrpSpPr>
              <p:cNvPr id="302096" name="Group 25"/>
              <p:cNvGrpSpPr>
                <a:grpSpLocks/>
              </p:cNvGrpSpPr>
              <p:nvPr/>
            </p:nvGrpSpPr>
            <p:grpSpPr bwMode="auto">
              <a:xfrm>
                <a:off x="2395" y="1518"/>
                <a:ext cx="78" cy="260"/>
                <a:chOff x="3035" y="1783"/>
                <a:chExt cx="78" cy="260"/>
              </a:xfrm>
            </p:grpSpPr>
            <p:sp>
              <p:nvSpPr>
                <p:cNvPr id="302102" name="Line 26"/>
                <p:cNvSpPr>
                  <a:spLocks noChangeShapeType="1"/>
                </p:cNvSpPr>
                <p:nvPr/>
              </p:nvSpPr>
              <p:spPr bwMode="auto">
                <a:xfrm>
                  <a:off x="3035" y="1783"/>
                  <a:ext cx="0" cy="2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02103" name="Line 27"/>
                <p:cNvSpPr>
                  <a:spLocks noChangeShapeType="1"/>
                </p:cNvSpPr>
                <p:nvPr/>
              </p:nvSpPr>
              <p:spPr bwMode="auto">
                <a:xfrm>
                  <a:off x="3113" y="1787"/>
                  <a:ext cx="0" cy="2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02097" name="Text Box 28"/>
              <p:cNvSpPr txBox="1">
                <a:spLocks noChangeArrowheads="1"/>
              </p:cNvSpPr>
              <p:nvPr/>
            </p:nvSpPr>
            <p:spPr bwMode="auto">
              <a:xfrm>
                <a:off x="2275" y="1221"/>
                <a:ext cx="31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O</a:t>
                </a:r>
              </a:p>
            </p:txBody>
          </p:sp>
          <p:sp>
            <p:nvSpPr>
              <p:cNvPr id="302098" name="Line 29"/>
              <p:cNvSpPr>
                <a:spLocks noChangeShapeType="1"/>
              </p:cNvSpPr>
              <p:nvPr/>
            </p:nvSpPr>
            <p:spPr bwMode="auto">
              <a:xfrm>
                <a:off x="2532" y="1957"/>
                <a:ext cx="329" cy="1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2099" name="Line 30"/>
              <p:cNvSpPr>
                <a:spLocks noChangeShapeType="1"/>
              </p:cNvSpPr>
              <p:nvPr/>
            </p:nvSpPr>
            <p:spPr bwMode="auto">
              <a:xfrm flipH="1">
                <a:off x="2030" y="1965"/>
                <a:ext cx="293" cy="1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2100" name="Text Box 31"/>
              <p:cNvSpPr txBox="1">
                <a:spLocks noChangeArrowheads="1"/>
              </p:cNvSpPr>
              <p:nvPr/>
            </p:nvSpPr>
            <p:spPr bwMode="auto">
              <a:xfrm>
                <a:off x="1753" y="2027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H</a:t>
                </a:r>
              </a:p>
            </p:txBody>
          </p:sp>
          <p:sp>
            <p:nvSpPr>
              <p:cNvPr id="302101" name="Text Box 32"/>
              <p:cNvSpPr txBox="1">
                <a:spLocks noChangeArrowheads="1"/>
              </p:cNvSpPr>
              <p:nvPr/>
            </p:nvSpPr>
            <p:spPr bwMode="auto">
              <a:xfrm>
                <a:off x="2809" y="1984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H</a:t>
                </a:r>
              </a:p>
            </p:txBody>
          </p:sp>
        </p:grpSp>
        <p:sp>
          <p:nvSpPr>
            <p:cNvPr id="302087" name="Text Box 33"/>
            <p:cNvSpPr txBox="1">
              <a:spLocks noChangeArrowheads="1"/>
            </p:cNvSpPr>
            <p:nvPr/>
          </p:nvSpPr>
          <p:spPr bwMode="auto">
            <a:xfrm>
              <a:off x="2346" y="3676"/>
              <a:ext cx="3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</a:t>
              </a:r>
              <a:r>
                <a:rPr kumimoji="0" lang="en-US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+</a:t>
              </a:r>
            </a:p>
          </p:txBody>
        </p:sp>
        <p:sp>
          <p:nvSpPr>
            <p:cNvPr id="302088" name="Text Box 34"/>
            <p:cNvSpPr txBox="1">
              <a:spLocks noChangeArrowheads="1"/>
            </p:cNvSpPr>
            <p:nvPr/>
          </p:nvSpPr>
          <p:spPr bwMode="auto">
            <a:xfrm>
              <a:off x="2369" y="1495"/>
              <a:ext cx="3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</a:t>
              </a:r>
              <a:r>
                <a:rPr kumimoji="0" lang="en-US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+</a:t>
              </a:r>
            </a:p>
          </p:txBody>
        </p:sp>
        <p:sp>
          <p:nvSpPr>
            <p:cNvPr id="302089" name="Text Box 35"/>
            <p:cNvSpPr txBox="1">
              <a:spLocks noChangeArrowheads="1"/>
            </p:cNvSpPr>
            <p:nvPr/>
          </p:nvSpPr>
          <p:spPr bwMode="auto">
            <a:xfrm>
              <a:off x="2374" y="2542"/>
              <a:ext cx="3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</a:t>
              </a:r>
              <a:r>
                <a:rPr kumimoji="0" lang="en-US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+</a:t>
              </a:r>
            </a:p>
          </p:txBody>
        </p:sp>
        <p:sp>
          <p:nvSpPr>
            <p:cNvPr id="302090" name="Text Box 36"/>
            <p:cNvSpPr txBox="1">
              <a:spLocks noChangeArrowheads="1"/>
            </p:cNvSpPr>
            <p:nvPr/>
          </p:nvSpPr>
          <p:spPr bwMode="auto">
            <a:xfrm>
              <a:off x="2388" y="2785"/>
              <a:ext cx="2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</a:t>
              </a:r>
              <a:r>
                <a:rPr kumimoji="0" lang="en-US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-</a:t>
              </a:r>
            </a:p>
          </p:txBody>
        </p:sp>
        <p:sp>
          <p:nvSpPr>
            <p:cNvPr id="302091" name="Text Box 37"/>
            <p:cNvSpPr txBox="1">
              <a:spLocks noChangeArrowheads="1"/>
            </p:cNvSpPr>
            <p:nvPr/>
          </p:nvSpPr>
          <p:spPr bwMode="auto">
            <a:xfrm>
              <a:off x="2373" y="1738"/>
              <a:ext cx="2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</a:t>
              </a:r>
              <a:r>
                <a:rPr kumimoji="0" lang="en-US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-</a:t>
              </a:r>
            </a:p>
          </p:txBody>
        </p:sp>
        <p:sp>
          <p:nvSpPr>
            <p:cNvPr id="302092" name="Text Box 38"/>
            <p:cNvSpPr txBox="1">
              <a:spLocks noChangeArrowheads="1"/>
            </p:cNvSpPr>
            <p:nvPr/>
          </p:nvSpPr>
          <p:spPr bwMode="auto">
            <a:xfrm>
              <a:off x="2387" y="673"/>
              <a:ext cx="2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</a:t>
              </a:r>
              <a:r>
                <a:rPr kumimoji="0" lang="en-US" alt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8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  <a:sym typeface="Symbol" pitchFamily="18" charset="2"/>
                </a:rPr>
                <a:t>-</a:t>
              </a:r>
            </a:p>
          </p:txBody>
        </p:sp>
        <p:sp>
          <p:nvSpPr>
            <p:cNvPr id="302093" name="Text Box 39"/>
            <p:cNvSpPr txBox="1">
              <a:spLocks noChangeArrowheads="1"/>
            </p:cNvSpPr>
            <p:nvPr/>
          </p:nvSpPr>
          <p:spPr bwMode="auto">
            <a:xfrm>
              <a:off x="564" y="2193"/>
              <a:ext cx="106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Dipole-dipole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attraction</a:t>
              </a:r>
            </a:p>
          </p:txBody>
        </p:sp>
        <p:sp>
          <p:nvSpPr>
            <p:cNvPr id="302094" name="Line 40"/>
            <p:cNvSpPr>
              <a:spLocks noChangeShapeType="1"/>
            </p:cNvSpPr>
            <p:nvPr/>
          </p:nvSpPr>
          <p:spPr bwMode="auto">
            <a:xfrm flipV="1">
              <a:off x="1554" y="1767"/>
              <a:ext cx="826" cy="5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02083" name="Text Box 41"/>
          <p:cNvSpPr txBox="1">
            <a:spLocks noChangeArrowheads="1"/>
          </p:cNvSpPr>
          <p:nvPr/>
        </p:nvSpPr>
        <p:spPr bwMode="auto">
          <a:xfrm>
            <a:off x="434706" y="308044"/>
            <a:ext cx="100144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Interactions Between Carbonyl Groups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02B674-14AF-4D56-ACD3-04FAC28DE2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658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7908" y="358774"/>
            <a:ext cx="10972800" cy="1143000"/>
          </a:xfrm>
        </p:spPr>
        <p:txBody>
          <a:bodyPr/>
          <a:lstStyle/>
          <a:p>
            <a:pPr algn="l" eaLnBrk="1" hangingPunct="1"/>
            <a:r>
              <a:rPr lang="en-US" altLang="en-US" sz="4000" dirty="0">
                <a:solidFill>
                  <a:srgbClr val="008000"/>
                </a:solidFill>
              </a:rPr>
              <a:t>Physical Properties of Aldehydes and Ketones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8271" y="2105464"/>
            <a:ext cx="10555458" cy="286043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>
                <a:solidFill>
                  <a:schemeClr val="accent2"/>
                </a:solidFill>
              </a:rPr>
              <a:t>Shorter chain </a:t>
            </a:r>
            <a:r>
              <a:rPr lang="en-US" altLang="en-US" dirty="0"/>
              <a:t>aldehydes and ketones (&lt;5-6 carbons) are soluble in water due to ability to </a:t>
            </a:r>
            <a:r>
              <a:rPr lang="en-US" altLang="en-US" i="1" dirty="0"/>
              <a:t>accept </a:t>
            </a:r>
            <a:r>
              <a:rPr lang="en-US" altLang="en-US" dirty="0"/>
              <a:t>hydrogen bonds from water.</a:t>
            </a:r>
          </a:p>
          <a:p>
            <a:pPr marL="0" indent="0" eaLnBrk="1" hangingPunct="1">
              <a:buNone/>
            </a:pPr>
            <a:endParaRPr lang="en-US" altLang="en-US" sz="1200" dirty="0"/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chemeClr val="accent2"/>
                </a:solidFill>
              </a:rPr>
              <a:t>Longer chain </a:t>
            </a:r>
            <a:r>
              <a:rPr lang="en-US" altLang="en-US" dirty="0"/>
              <a:t>molecules are poorly soluble in water.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081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908" y="318468"/>
            <a:ext cx="10972800" cy="864844"/>
          </a:xfrm>
        </p:spPr>
        <p:txBody>
          <a:bodyPr/>
          <a:lstStyle/>
          <a:p>
            <a:pPr algn="l" eaLnBrk="1" hangingPunct="1"/>
            <a:r>
              <a:rPr lang="en-US" altLang="en-US" sz="4000" dirty="0">
                <a:solidFill>
                  <a:srgbClr val="008000"/>
                </a:solidFill>
              </a:rPr>
              <a:t>Boiling Point and Intermolecular Forces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09EE5A-062C-4E85-884D-4A6C43B9C68F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E2FF23-7BB7-4291-8C67-FBD8402B7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103" y="1686529"/>
            <a:ext cx="8523897" cy="501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568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dirty="0">
                <a:solidFill>
                  <a:srgbClr val="008000"/>
                </a:solidFill>
              </a:rPr>
              <a:t>Oxidation of Aldehydes and Ketones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97932"/>
            <a:ext cx="10972799" cy="2667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>
                <a:solidFill>
                  <a:schemeClr val="accent2"/>
                </a:solidFill>
              </a:rPr>
              <a:t>Aldehydes</a:t>
            </a:r>
            <a:r>
              <a:rPr lang="en-US" altLang="en-US" dirty="0"/>
              <a:t> are oxidized to </a:t>
            </a:r>
            <a:r>
              <a:rPr lang="en-US" altLang="en-US" dirty="0">
                <a:solidFill>
                  <a:srgbClr val="FF0000"/>
                </a:solidFill>
              </a:rPr>
              <a:t>carboxylic acids</a:t>
            </a:r>
          </a:p>
          <a:p>
            <a:pPr marL="0" indent="0" eaLnBrk="1" hangingPunct="1">
              <a:buNone/>
            </a:pPr>
            <a:r>
              <a:rPr lang="en-US" altLang="en-US" dirty="0"/>
              <a:t>(H on C=O is replaced by –OH)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chemeClr val="accent2"/>
                </a:solidFill>
              </a:rPr>
              <a:t>Ketones</a:t>
            </a:r>
            <a:r>
              <a:rPr lang="en-US" altLang="en-US" b="1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are </a:t>
            </a:r>
            <a:r>
              <a:rPr lang="en-US" altLang="en-US" dirty="0">
                <a:solidFill>
                  <a:srgbClr val="FF0000"/>
                </a:solidFill>
              </a:rPr>
              <a:t>not</a:t>
            </a:r>
            <a:r>
              <a:rPr lang="en-US" altLang="en-US" dirty="0"/>
              <a:t> oxidized (contain </a:t>
            </a:r>
            <a:r>
              <a:rPr lang="en-US" altLang="en-US" i="1" dirty="0"/>
              <a:t>no</a:t>
            </a:r>
            <a:r>
              <a:rPr lang="en-US" altLang="en-US" dirty="0"/>
              <a:t> H on C=O)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8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74638"/>
            <a:ext cx="8229600" cy="715962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solidFill>
                  <a:srgbClr val="008000"/>
                </a:solidFill>
              </a:rPr>
              <a:t>Key Concepts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817" y="1476790"/>
            <a:ext cx="10906540" cy="4535557"/>
          </a:xfrm>
        </p:spPr>
        <p:txBody>
          <a:bodyPr/>
          <a:lstStyle/>
          <a:p>
            <a:pPr eaLnBrk="1" hangingPunct="1"/>
            <a:r>
              <a:rPr lang="en-US" altLang="en-US" dirty="0"/>
              <a:t>The carbonyl group</a:t>
            </a:r>
          </a:p>
          <a:p>
            <a:pPr eaLnBrk="1" hangingPunct="1"/>
            <a:r>
              <a:rPr lang="en-US" altLang="en-US" dirty="0"/>
              <a:t>Identify aldehydes and ketones</a:t>
            </a:r>
          </a:p>
          <a:p>
            <a:pPr eaLnBrk="1" hangingPunct="1"/>
            <a:r>
              <a:rPr lang="en-US" altLang="en-US" dirty="0"/>
              <a:t>Naming aldehydes and ketones</a:t>
            </a:r>
          </a:p>
          <a:p>
            <a:pPr eaLnBrk="1" hangingPunct="1"/>
            <a:r>
              <a:rPr lang="en-US" altLang="en-US" dirty="0"/>
              <a:t>Constitutional isomers </a:t>
            </a:r>
          </a:p>
          <a:p>
            <a:pPr eaLnBrk="1" hangingPunct="1"/>
            <a:r>
              <a:rPr lang="en-US" altLang="en-US" dirty="0"/>
              <a:t>Physical properties of aldehydes and ketones</a:t>
            </a:r>
          </a:p>
          <a:p>
            <a:pPr eaLnBrk="1" hangingPunct="1"/>
            <a:r>
              <a:rPr lang="en-US" altLang="en-US" dirty="0"/>
              <a:t>Oxidation and reduction reactions of aldehydes and ketones</a:t>
            </a:r>
          </a:p>
          <a:p>
            <a:pPr eaLnBrk="1" hangingPunct="1"/>
            <a:r>
              <a:rPr lang="en-US" altLang="en-US" dirty="0"/>
              <a:t>Formation of aldehydes and ketones from alcohols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88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66" y="336154"/>
            <a:ext cx="11563643" cy="1294210"/>
          </a:xfrm>
        </p:spPr>
        <p:txBody>
          <a:bodyPr/>
          <a:lstStyle/>
          <a:p>
            <a:pPr algn="l" eaLnBrk="1" hangingPunct="1"/>
            <a:r>
              <a:rPr lang="en-US" altLang="en-US" sz="3600" dirty="0">
                <a:solidFill>
                  <a:srgbClr val="008000"/>
                </a:solidFill>
              </a:rPr>
              <a:t>Oxidation of Primary Alcohols to form Aldehydes and Carboxylic Acids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04F9E7-57E1-41C4-9E09-EBCB63BED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449" y="1630364"/>
            <a:ext cx="8839137" cy="485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19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8381"/>
            <a:ext cx="11582400" cy="1143000"/>
          </a:xfrm>
        </p:spPr>
        <p:txBody>
          <a:bodyPr/>
          <a:lstStyle/>
          <a:p>
            <a:pPr algn="l" eaLnBrk="1" hangingPunct="1"/>
            <a:r>
              <a:rPr lang="en-US" altLang="en-US" sz="4000" dirty="0">
                <a:solidFill>
                  <a:srgbClr val="008000"/>
                </a:solidFill>
              </a:rPr>
              <a:t>Oxidation of Secondary Alcohols to Form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E96068-9F40-4FEB-81AB-93B0E9FEB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07440"/>
            <a:ext cx="9985463" cy="474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195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9"/>
            <a:ext cx="10972800" cy="965200"/>
          </a:xfrm>
        </p:spPr>
        <p:txBody>
          <a:bodyPr/>
          <a:lstStyle/>
          <a:p>
            <a:pPr algn="l" eaLnBrk="1" hangingPunct="1"/>
            <a:r>
              <a:rPr lang="en-US" altLang="en-US" sz="4000" dirty="0">
                <a:solidFill>
                  <a:srgbClr val="008000"/>
                </a:solidFill>
              </a:rPr>
              <a:t>Reduction of Aldehydes and Ketones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4938" y="1339730"/>
            <a:ext cx="8229600" cy="752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Both can be reduced to </a:t>
            </a:r>
            <a:r>
              <a:rPr lang="en-US" altLang="en-US" dirty="0">
                <a:solidFill>
                  <a:schemeClr val="accent2"/>
                </a:solidFill>
              </a:rPr>
              <a:t>Alcohols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E49064-E1A0-4678-89E2-E16600905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46" y="2192096"/>
            <a:ext cx="8936527" cy="449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2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43948"/>
            <a:ext cx="9448800" cy="1143000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4000" dirty="0">
                <a:solidFill>
                  <a:srgbClr val="008000"/>
                </a:solidFill>
              </a:rPr>
              <a:t>Structure of 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A824C-90AE-4B98-BF67-FE92BFB1782A}"/>
              </a:ext>
            </a:extLst>
          </p:cNvPr>
          <p:cNvSpPr txBox="1"/>
          <p:nvPr/>
        </p:nvSpPr>
        <p:spPr>
          <a:xfrm>
            <a:off x="1860550" y="2166930"/>
            <a:ext cx="806502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Aldehydes and ketones contain a </a:t>
            </a: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carbonyl group</a:t>
            </a: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304F3C-8EC9-41BB-9622-DAAB7A821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590" y="2815329"/>
            <a:ext cx="3284109" cy="383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5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>
                <a:solidFill>
                  <a:srgbClr val="008000"/>
                </a:solidFill>
              </a:rPr>
              <a:t>The Carbonyl Group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610EED-7ACD-4B61-9EE0-A9D7E228A5F5}"/>
              </a:ext>
            </a:extLst>
          </p:cNvPr>
          <p:cNvSpPr txBox="1"/>
          <p:nvPr/>
        </p:nvSpPr>
        <p:spPr>
          <a:xfrm>
            <a:off x="1510748" y="1441741"/>
            <a:ext cx="544572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group is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trigonal planar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flat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8BD36B-3567-4F97-A600-AD6FCB949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703" y="1590687"/>
            <a:ext cx="8269357" cy="513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7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" t="6371" r="1197" b="4258"/>
          <a:stretch/>
        </p:blipFill>
        <p:spPr>
          <a:xfrm>
            <a:off x="1828800" y="1105995"/>
            <a:ext cx="7764671" cy="561484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6553200"/>
            <a:ext cx="1371600" cy="16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1855DC-A983-470B-9D06-83D1D361F6A0}"/>
              </a:ext>
            </a:extLst>
          </p:cNvPr>
          <p:cNvSpPr txBox="1"/>
          <p:nvPr/>
        </p:nvSpPr>
        <p:spPr>
          <a:xfrm>
            <a:off x="556591" y="265043"/>
            <a:ext cx="7944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Organic Families Containing the Carbonyl Group</a:t>
            </a:r>
          </a:p>
        </p:txBody>
      </p:sp>
    </p:spTree>
    <p:extLst>
      <p:ext uri="{BB962C8B-B14F-4D97-AF65-F5344CB8AC3E}">
        <p14:creationId xmlns:p14="http://schemas.microsoft.com/office/powerpoint/2010/main" val="50057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4009" y="142873"/>
            <a:ext cx="7772400" cy="848710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>
                <a:solidFill>
                  <a:srgbClr val="008000"/>
                </a:solidFill>
              </a:rPr>
              <a:t>Aldehydes and ketones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F60C33-04FD-442B-B19C-1A0834DFB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1583"/>
            <a:ext cx="9339000" cy="55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1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8661" y="160336"/>
            <a:ext cx="8229600" cy="1143000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4000" dirty="0">
                <a:solidFill>
                  <a:srgbClr val="008000"/>
                </a:solidFill>
              </a:rPr>
              <a:t>Aldehyde Nomenclature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827" y="1957388"/>
            <a:ext cx="10986052" cy="4525963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eaLnBrk="1" hangingPunct="1">
              <a:lnSpc>
                <a:spcPct val="90000"/>
              </a:lnSpc>
              <a:buClr>
                <a:srgbClr val="3365FB"/>
              </a:buClr>
              <a:buSzPct val="125000"/>
              <a:buNone/>
              <a:defRPr/>
            </a:pPr>
            <a:r>
              <a:rPr lang="en-US" dirty="0"/>
              <a:t>Find longest carbon chain that contains the aldehyde group.</a:t>
            </a:r>
          </a:p>
          <a:p>
            <a:pPr marL="0" eaLnBrk="1" hangingPunct="1">
              <a:lnSpc>
                <a:spcPct val="90000"/>
              </a:lnSpc>
              <a:defRPr/>
            </a:pPr>
            <a:endParaRPr lang="en-US" dirty="0"/>
          </a:p>
          <a:p>
            <a:pPr marL="0" eaLnBrk="1" hangingPunct="1">
              <a:lnSpc>
                <a:spcPct val="90000"/>
              </a:lnSpc>
              <a:buClr>
                <a:srgbClr val="3365FB"/>
              </a:buClr>
              <a:buSzPct val="125000"/>
              <a:buNone/>
              <a:defRPr/>
            </a:pPr>
            <a:r>
              <a:rPr lang="en-US" dirty="0"/>
              <a:t>Change ending of base alkane name from </a:t>
            </a:r>
            <a:r>
              <a:rPr lang="en-US" b="1" dirty="0">
                <a:solidFill>
                  <a:schemeClr val="accent2"/>
                </a:solidFill>
              </a:rPr>
              <a:t>-e</a:t>
            </a:r>
            <a:r>
              <a:rPr lang="en-US" b="1" dirty="0"/>
              <a:t> to </a:t>
            </a:r>
            <a:r>
              <a:rPr lang="en-US" b="1" dirty="0">
                <a:solidFill>
                  <a:schemeClr val="accent2"/>
                </a:solidFill>
              </a:rPr>
              <a:t>-al</a:t>
            </a:r>
            <a:r>
              <a:rPr lang="en-US" dirty="0"/>
              <a:t>.</a:t>
            </a:r>
          </a:p>
          <a:p>
            <a:pPr marL="0" eaLnBrk="1" hangingPunct="1">
              <a:lnSpc>
                <a:spcPct val="90000"/>
              </a:lnSpc>
              <a:defRPr/>
            </a:pPr>
            <a:endParaRPr lang="en-US" dirty="0"/>
          </a:p>
          <a:p>
            <a:pPr marL="0" eaLnBrk="1" hangingPunct="1">
              <a:lnSpc>
                <a:spcPct val="90000"/>
              </a:lnSpc>
              <a:buClr>
                <a:srgbClr val="3365FB"/>
              </a:buClr>
              <a:buSzPct val="125000"/>
              <a:buNone/>
              <a:defRPr/>
            </a:pPr>
            <a:r>
              <a:rPr lang="en-US" dirty="0"/>
              <a:t>All other branches and groups are named using standard IUPAC system.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621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1137"/>
            <a:ext cx="7772400" cy="852487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69774"/>
            <a:ext cx="4886739" cy="3965575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/>
              <a:t>CH</a:t>
            </a:r>
            <a:r>
              <a:rPr lang="en-US" altLang="en-US" sz="4000" baseline="-25000" dirty="0"/>
              <a:t>3</a:t>
            </a:r>
            <a:r>
              <a:rPr lang="en-US" altLang="en-US" sz="3600" dirty="0"/>
              <a:t>CH</a:t>
            </a:r>
            <a:r>
              <a:rPr lang="en-US" altLang="en-US" sz="4000" baseline="-25000" dirty="0"/>
              <a:t>2</a:t>
            </a:r>
            <a:r>
              <a:rPr lang="en-US" altLang="en-US" sz="3600" dirty="0"/>
              <a:t>CH</a:t>
            </a:r>
            <a:r>
              <a:rPr lang="en-US" altLang="en-US" sz="4000" baseline="-25000" dirty="0"/>
              <a:t>2</a:t>
            </a:r>
            <a:r>
              <a:rPr lang="en-US" altLang="en-US" sz="3600" dirty="0"/>
              <a:t>CHO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                  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CH</a:t>
            </a:r>
            <a:r>
              <a:rPr lang="en-US" altLang="en-US" sz="3600" baseline="-25000" dirty="0"/>
              <a:t>3</a:t>
            </a:r>
            <a:r>
              <a:rPr lang="en-US" altLang="en-US" dirty="0"/>
              <a:t>CH</a:t>
            </a:r>
            <a:r>
              <a:rPr lang="en-US" altLang="en-US" sz="3600" baseline="-25000" dirty="0"/>
              <a:t>2</a:t>
            </a:r>
            <a:r>
              <a:rPr lang="en-US" altLang="en-US" dirty="0"/>
              <a:t>CHBrCH</a:t>
            </a:r>
            <a:r>
              <a:rPr lang="en-US" altLang="en-US" sz="3600" baseline="-25000" dirty="0"/>
              <a:t>2</a:t>
            </a:r>
            <a:r>
              <a:rPr lang="en-US" altLang="en-US" dirty="0"/>
              <a:t>CHO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CH</a:t>
            </a:r>
            <a:r>
              <a:rPr lang="en-US" altLang="en-US" sz="3600" baseline="-25000" dirty="0"/>
              <a:t>3</a:t>
            </a:r>
            <a:r>
              <a:rPr lang="en-US" altLang="en-US" dirty="0"/>
              <a:t>CH</a:t>
            </a:r>
            <a:r>
              <a:rPr lang="en-US" altLang="en-US" sz="3600" baseline="-25000" dirty="0"/>
              <a:t>2</a:t>
            </a:r>
            <a:r>
              <a:rPr lang="en-US" altLang="en-US" dirty="0"/>
              <a:t>C(CH</a:t>
            </a:r>
            <a:r>
              <a:rPr lang="en-US" altLang="en-US" sz="3600" baseline="-25000" dirty="0"/>
              <a:t>3</a:t>
            </a:r>
            <a:r>
              <a:rPr lang="en-US" altLang="en-US" dirty="0"/>
              <a:t>)</a:t>
            </a:r>
            <a:r>
              <a:rPr lang="en-US" altLang="en-US" sz="3600" baseline="-25000" dirty="0"/>
              <a:t>2</a:t>
            </a:r>
            <a:r>
              <a:rPr lang="en-US" altLang="en-US" dirty="0"/>
              <a:t>CH</a:t>
            </a:r>
            <a:r>
              <a:rPr lang="en-US" altLang="en-US" sz="3600" baseline="-25000" dirty="0"/>
              <a:t>2</a:t>
            </a:r>
            <a:r>
              <a:rPr lang="en-US" altLang="en-US" dirty="0"/>
              <a:t>CHO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CH</a:t>
            </a:r>
            <a:r>
              <a:rPr lang="en-US" altLang="en-US" sz="3600" baseline="-25000" dirty="0"/>
              <a:t>3</a:t>
            </a:r>
            <a:r>
              <a:rPr lang="en-US" altLang="en-US" dirty="0"/>
              <a:t>C(CH</a:t>
            </a:r>
            <a:r>
              <a:rPr lang="en-US" altLang="en-US" sz="3600" baseline="-25000" dirty="0"/>
              <a:t>3</a:t>
            </a:r>
            <a:r>
              <a:rPr lang="en-US" altLang="en-US" dirty="0"/>
              <a:t>)ICH</a:t>
            </a:r>
            <a:r>
              <a:rPr lang="en-US" altLang="en-US" sz="3600" baseline="-25000" dirty="0"/>
              <a:t>2</a:t>
            </a:r>
            <a:r>
              <a:rPr lang="en-US" altLang="en-US" dirty="0"/>
              <a:t>CHO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805810-B6EF-4864-9373-0384679B334A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7C7E5D-FAA7-44DD-8782-8D0BA1D2FB19}"/>
              </a:ext>
            </a:extLst>
          </p:cNvPr>
          <p:cNvSpPr txBox="1"/>
          <p:nvPr/>
        </p:nvSpPr>
        <p:spPr>
          <a:xfrm>
            <a:off x="5897264" y="153725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butanal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AC748E-EF6A-4226-ADD3-D7EB68BBD702}"/>
              </a:ext>
            </a:extLst>
          </p:cNvPr>
          <p:cNvSpPr txBox="1"/>
          <p:nvPr/>
        </p:nvSpPr>
        <p:spPr>
          <a:xfrm>
            <a:off x="5897264" y="2657211"/>
            <a:ext cx="372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3-bromopentanal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FCDA9B-26FE-4B73-8156-442D0D96DB4D}"/>
              </a:ext>
            </a:extLst>
          </p:cNvPr>
          <p:cNvSpPr txBox="1"/>
          <p:nvPr/>
        </p:nvSpPr>
        <p:spPr>
          <a:xfrm>
            <a:off x="5897264" y="3777170"/>
            <a:ext cx="4544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3,3-dimethylpentanal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F8772C-CE4E-41FE-85A7-20860A59794D}"/>
              </a:ext>
            </a:extLst>
          </p:cNvPr>
          <p:cNvSpPr txBox="1"/>
          <p:nvPr/>
        </p:nvSpPr>
        <p:spPr>
          <a:xfrm>
            <a:off x="5897264" y="4897129"/>
            <a:ext cx="5057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3-iodo-3-methylbutanal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42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626599" y="1891551"/>
            <a:ext cx="280686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 = C - C - CHO</a:t>
            </a: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1201804" y="3087631"/>
            <a:ext cx="3656451" cy="316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H           CH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\         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C = C               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/         \            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           CH</a:t>
            </a:r>
            <a:r>
              <a:rPr kumimoji="0" lang="en-US" alt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- 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 \\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            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09EE5A-062C-4E85-884D-4A6C43B9C68F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FCF527-F5F4-41AB-A65F-00EF8BA67DE4}"/>
              </a:ext>
            </a:extLst>
          </p:cNvPr>
          <p:cNvSpPr txBox="1"/>
          <p:nvPr/>
        </p:nvSpPr>
        <p:spPr>
          <a:xfrm>
            <a:off x="5632220" y="1891551"/>
            <a:ext cx="2159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-but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EB9D05E-A0D0-4D79-B339-15F3262F92E5}"/>
              </a:ext>
            </a:extLst>
          </p:cNvPr>
          <p:cNvGrpSpPr/>
          <p:nvPr/>
        </p:nvGrpSpPr>
        <p:grpSpPr>
          <a:xfrm>
            <a:off x="1099060" y="3940453"/>
            <a:ext cx="5978587" cy="2356491"/>
            <a:chOff x="1099060" y="3940453"/>
            <a:chExt cx="5978587" cy="235649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FA69475-A4F1-4356-A331-DC683A0ADCF1}"/>
                </a:ext>
              </a:extLst>
            </p:cNvPr>
            <p:cNvSpPr txBox="1"/>
            <p:nvPr/>
          </p:nvSpPr>
          <p:spPr>
            <a:xfrm>
              <a:off x="6254986" y="4671398"/>
              <a:ext cx="8226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cis-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06513F6-9768-4A1A-9C43-84F3FCADA632}"/>
                </a:ext>
              </a:extLst>
            </p:cNvPr>
            <p:cNvSpPr/>
            <p:nvPr/>
          </p:nvSpPr>
          <p:spPr>
            <a:xfrm>
              <a:off x="2862886" y="3940453"/>
              <a:ext cx="2461846" cy="2356491"/>
            </a:xfrm>
            <a:prstGeom prst="ellipse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003210B-918E-4D0B-81B8-50B1583B2332}"/>
                </a:ext>
              </a:extLst>
            </p:cNvPr>
            <p:cNvSpPr/>
            <p:nvPr/>
          </p:nvSpPr>
          <p:spPr>
            <a:xfrm>
              <a:off x="1099060" y="4671398"/>
              <a:ext cx="1055077" cy="988254"/>
            </a:xfrm>
            <a:prstGeom prst="ellipse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26CC72B-6E26-4905-86E0-70F5ECFE4CCF}"/>
              </a:ext>
            </a:extLst>
          </p:cNvPr>
          <p:cNvSpPr txBox="1"/>
          <p:nvPr/>
        </p:nvSpPr>
        <p:spPr>
          <a:xfrm>
            <a:off x="7039527" y="4700458"/>
            <a:ext cx="3826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3-methyl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-pent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nal</a:t>
            </a:r>
          </a:p>
        </p:txBody>
      </p:sp>
    </p:spTree>
    <p:extLst>
      <p:ext uri="{BB962C8B-B14F-4D97-AF65-F5344CB8AC3E}">
        <p14:creationId xmlns:p14="http://schemas.microsoft.com/office/powerpoint/2010/main" val="13466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486</Words>
  <Application>Microsoft Office PowerPoint</Application>
  <PresentationFormat>Widescreen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Symbol</vt:lpstr>
      <vt:lpstr>Default Design</vt:lpstr>
      <vt:lpstr>PowerPoint Presentation</vt:lpstr>
      <vt:lpstr>Key Concepts</vt:lpstr>
      <vt:lpstr>Structure of Aldehydes and Ketones</vt:lpstr>
      <vt:lpstr>The Carbonyl Group</vt:lpstr>
      <vt:lpstr>PowerPoint Presentation</vt:lpstr>
      <vt:lpstr>Aldehydes and ketones</vt:lpstr>
      <vt:lpstr>Aldehyde Nomenclature</vt:lpstr>
      <vt:lpstr>Examples</vt:lpstr>
      <vt:lpstr>Examples</vt:lpstr>
      <vt:lpstr>Ketone Nomenclature</vt:lpstr>
      <vt:lpstr>Examples</vt:lpstr>
      <vt:lpstr>Examples</vt:lpstr>
      <vt:lpstr>Constitutional Isomers of Aldehydes and Ketones</vt:lpstr>
      <vt:lpstr>Molecular Formula of Different Families</vt:lpstr>
      <vt:lpstr>Physical Properties of Aldehydes and Ketones</vt:lpstr>
      <vt:lpstr>PowerPoint Presentation</vt:lpstr>
      <vt:lpstr>Physical Properties of Aldehydes and Ketones</vt:lpstr>
      <vt:lpstr>Boiling Point and Intermolecular Forces</vt:lpstr>
      <vt:lpstr>Oxidation of Aldehydes and Ketones</vt:lpstr>
      <vt:lpstr>Oxidation of Primary Alcohols to form Aldehydes and Carboxylic Acids</vt:lpstr>
      <vt:lpstr>Oxidation of Secondary Alcohols to Form Ketones</vt:lpstr>
      <vt:lpstr>Reduction of Aldehydes and Ketones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n936q@yahoo.com</dc:creator>
  <cp:lastModifiedBy>n936q@yahoo.com</cp:lastModifiedBy>
  <cp:revision>2</cp:revision>
  <dcterms:created xsi:type="dcterms:W3CDTF">2018-03-19T20:58:09Z</dcterms:created>
  <dcterms:modified xsi:type="dcterms:W3CDTF">2018-04-01T17:32:09Z</dcterms:modified>
</cp:coreProperties>
</file>