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7" r:id="rId3"/>
    <p:sldId id="260" r:id="rId4"/>
    <p:sldId id="265" r:id="rId5"/>
    <p:sldId id="261" r:id="rId6"/>
    <p:sldId id="266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3F8C986-49AA-49A6-9662-6F0585D46396}">
          <p14:sldIdLst>
            <p14:sldId id="267"/>
            <p14:sldId id="257"/>
            <p14:sldId id="260"/>
            <p14:sldId id="265"/>
            <p14:sldId id="261"/>
            <p14:sldId id="266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D8F"/>
    <a:srgbClr val="163856"/>
    <a:srgbClr val="33BEF2"/>
    <a:srgbClr val="8DB7C6"/>
    <a:srgbClr val="61B9F5"/>
    <a:srgbClr val="C3C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2E151-19E5-4923-A106-97955D258AFA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ABB4E-D8C6-4A0D-98C2-3F53C492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Marco-environment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technology drives business success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拥有前沿科技的企业 一直是走在最前面的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这是因为我们已经进入了人工智能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23AF4-E6BC-764C-A750-6FB5F65CA44A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568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Marco-environment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technology drives business success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拥有前沿科技的企业 一直是走在最前面的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这是因为我们已经进入了人工智能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23AF4-E6BC-764C-A750-6FB5F65CA44A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679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Marco-environment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technology drives business success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拥有前沿科技的企业 一直是走在最前面的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这是因为我们已经进入了人工智能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23AF4-E6BC-764C-A750-6FB5F65CA44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320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Marco-environment</a:t>
            </a:r>
            <a:r>
              <a:rPr lang="zh-CN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technology drives business success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拥有前沿科技的企业 一直是走在最前面的</a:t>
            </a:r>
            <a:endParaRPr lang="en-US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这是因为我们已经进入了人工智能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23AF4-E6BC-764C-A750-6FB5F65CA44A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6750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3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1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74AE-386B-464C-AD18-9E412CAB692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4D46-0D27-4D24-8BFC-87ACF455D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14888F-C7A9-4579-ABBD-73C0174588FD}"/>
              </a:ext>
            </a:extLst>
          </p:cNvPr>
          <p:cNvSpPr/>
          <p:nvPr/>
        </p:nvSpPr>
        <p:spPr>
          <a:xfrm>
            <a:off x="0" y="2164591"/>
            <a:ext cx="12192000" cy="1771305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b="1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Competitor Analysis</a:t>
            </a:r>
          </a:p>
        </p:txBody>
      </p:sp>
    </p:spTree>
    <p:extLst>
      <p:ext uri="{BB962C8B-B14F-4D97-AF65-F5344CB8AC3E}">
        <p14:creationId xmlns:p14="http://schemas.microsoft.com/office/powerpoint/2010/main" val="287665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2712067" cy="6857999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7494" y="6086781"/>
            <a:ext cx="1092174" cy="39113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-1" y="646641"/>
            <a:ext cx="2712067" cy="908845"/>
          </a:xfrm>
          <a:prstGeom prst="rect">
            <a:avLst/>
          </a:prstGeom>
          <a:solidFill>
            <a:srgbClr val="B3B3B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7" y="675384"/>
            <a:ext cx="1792029" cy="62721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713990" y="3117317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13" name="Oval 12"/>
          <p:cNvSpPr/>
          <p:nvPr/>
        </p:nvSpPr>
        <p:spPr>
          <a:xfrm>
            <a:off x="3713990" y="4174634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pic>
        <p:nvPicPr>
          <p:cNvPr id="1026" name="Picture 2" descr="「hirevue logo png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264" y="361397"/>
            <a:ext cx="2807801" cy="93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6444" y="3157998"/>
            <a:ext cx="262562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i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Video Assessment</a:t>
            </a:r>
          </a:p>
          <a:p>
            <a:endParaRPr lang="en-SG" sz="700" i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Facial Coding</a:t>
            </a: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Intonation Analysis</a:t>
            </a: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Over 600 clients, including many MNC’s such as Nike, Deloitte, </a:t>
            </a:r>
            <a:r>
              <a:rPr lang="en-SG" dirty="0" err="1">
                <a:latin typeface="DengXian Light" panose="02010600030101010101" pitchFamily="2" charset="-122"/>
                <a:ea typeface="DengXian Light" panose="02010600030101010101" pitchFamily="2" charset="-122"/>
              </a:rPr>
              <a:t>Tiffany&amp;Co</a:t>
            </a: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.,  Intel, Honeywell, </a:t>
            </a:r>
            <a:r>
              <a:rPr lang="en-SG" dirty="0" err="1">
                <a:latin typeface="DengXian Light" panose="02010600030101010101" pitchFamily="2" charset="-122"/>
                <a:ea typeface="DengXian Light" panose="02010600030101010101" pitchFamily="2" charset="-122"/>
              </a:rPr>
              <a:t>Quantas</a:t>
            </a:r>
            <a:endParaRPr lang="en-SG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endParaRPr lang="en-US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67221" y="1701486"/>
            <a:ext cx="4288921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Pros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45084" y="1705612"/>
            <a:ext cx="4328469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chemeClr val="bg1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Cons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3512" y="3075056"/>
            <a:ext cx="28343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Major foothold in United States </a:t>
            </a:r>
          </a:p>
        </p:txBody>
      </p:sp>
      <p:sp>
        <p:nvSpPr>
          <p:cNvPr id="38" name="Oval 37"/>
          <p:cNvSpPr/>
          <p:nvPr/>
        </p:nvSpPr>
        <p:spPr>
          <a:xfrm>
            <a:off x="3713990" y="5341129"/>
            <a:ext cx="637954" cy="637954"/>
          </a:xfrm>
          <a:prstGeom prst="ellipse">
            <a:avLst/>
          </a:prstGeom>
          <a:solidFill>
            <a:srgbClr val="16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3</a:t>
            </a:r>
            <a:endParaRPr lang="en-SG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-1" y="2527115"/>
            <a:ext cx="2715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500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Main Product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453512" y="5306163"/>
            <a:ext cx="25477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Almost like a one stop for HR issues</a:t>
            </a:r>
          </a:p>
        </p:txBody>
      </p:sp>
      <p:sp>
        <p:nvSpPr>
          <p:cNvPr id="42" name="Oval 41"/>
          <p:cNvSpPr/>
          <p:nvPr/>
        </p:nvSpPr>
        <p:spPr>
          <a:xfrm>
            <a:off x="8251384" y="3530849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43" name="Oval 42"/>
          <p:cNvSpPr/>
          <p:nvPr/>
        </p:nvSpPr>
        <p:spPr>
          <a:xfrm>
            <a:off x="8251384" y="4588166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44" name="Rectangle 43"/>
          <p:cNvSpPr/>
          <p:nvPr/>
        </p:nvSpPr>
        <p:spPr>
          <a:xfrm>
            <a:off x="8990906" y="3488588"/>
            <a:ext cx="26779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Questionable predictive accuracy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95783" y="4553200"/>
            <a:ext cx="3101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Limited Languages </a:t>
            </a:r>
          </a:p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(Only in English)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53512" y="4144264"/>
            <a:ext cx="2261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Provides analysis of candidate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48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2712067" cy="6857999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7494" y="6086781"/>
            <a:ext cx="1092174" cy="39113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-1" y="646641"/>
            <a:ext cx="2712067" cy="908845"/>
          </a:xfrm>
          <a:prstGeom prst="rect">
            <a:avLst/>
          </a:prstGeom>
          <a:solidFill>
            <a:srgbClr val="B3B3B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7" y="675384"/>
            <a:ext cx="1792029" cy="62721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713989" y="3117317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13" name="Oval 12"/>
          <p:cNvSpPr/>
          <p:nvPr/>
        </p:nvSpPr>
        <p:spPr>
          <a:xfrm>
            <a:off x="3713989" y="4174634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-3925" y="3630782"/>
            <a:ext cx="271599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000" i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Games to predict traits</a:t>
            </a:r>
          </a:p>
          <a:p>
            <a:pPr algn="ctr"/>
            <a:endParaRPr lang="en-SG" sz="700" i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r>
              <a:rPr lang="en-SG" sz="2000" i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- </a:t>
            </a: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Based on results of games, give score for trait</a:t>
            </a:r>
          </a:p>
          <a:p>
            <a:endParaRPr lang="en-US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67221" y="1701486"/>
            <a:ext cx="4288921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Pros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45084" y="1705612"/>
            <a:ext cx="4328469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chemeClr val="bg1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Cons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3511" y="3240399"/>
            <a:ext cx="2654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Attractive Product</a:t>
            </a:r>
          </a:p>
        </p:txBody>
      </p:sp>
      <p:sp>
        <p:nvSpPr>
          <p:cNvPr id="38" name="Oval 37"/>
          <p:cNvSpPr/>
          <p:nvPr/>
        </p:nvSpPr>
        <p:spPr>
          <a:xfrm>
            <a:off x="3713989" y="5341129"/>
            <a:ext cx="637954" cy="637954"/>
          </a:xfrm>
          <a:prstGeom prst="ellipse">
            <a:avLst/>
          </a:prstGeom>
          <a:solidFill>
            <a:srgbClr val="16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3</a:t>
            </a:r>
            <a:endParaRPr lang="en-SG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-2" y="2727278"/>
            <a:ext cx="2715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500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Main Product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58388" y="4139668"/>
            <a:ext cx="2119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Easily adaptable to any language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53256" y="5306163"/>
            <a:ext cx="3101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10439" y="3503007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43" name="Oval 42"/>
          <p:cNvSpPr/>
          <p:nvPr/>
        </p:nvSpPr>
        <p:spPr>
          <a:xfrm>
            <a:off x="8210439" y="5098598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44" name="Rectangle 43"/>
          <p:cNvSpPr/>
          <p:nvPr/>
        </p:nvSpPr>
        <p:spPr>
          <a:xfrm>
            <a:off x="8960590" y="3206431"/>
            <a:ext cx="23124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Low accuracy </a:t>
            </a:r>
          </a:p>
          <a:p>
            <a:r>
              <a:rPr lang="en-SG" sz="1600" dirty="0">
                <a:latin typeface="DengXian" panose="02010600030101010101" pitchFamily="2" charset="-122"/>
                <a:ea typeface="DengXian" panose="02010600030101010101" pitchFamily="2" charset="-122"/>
              </a:rPr>
              <a:t>(Not all models are above the usefulness threshold set by the </a:t>
            </a:r>
            <a:r>
              <a:rPr lang="en-US" sz="1600" dirty="0">
                <a:latin typeface="DengXian" panose="02010600030101010101" pitchFamily="2" charset="-122"/>
                <a:ea typeface="DengXian" panose="02010600030101010101" pitchFamily="2" charset="-122"/>
              </a:rPr>
              <a:t>U.S. Department of Labor)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60590" y="4940019"/>
            <a:ext cx="1787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Users can get better scores by practice</a:t>
            </a:r>
            <a:endParaRPr lang="en-US" sz="28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5" name="Picture 4" descr="「knack logo Png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94" y="112003"/>
            <a:ext cx="1429863" cy="142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453511" y="5152274"/>
            <a:ext cx="25477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Able to be used by businesses, education and individuals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2712067" cy="6857999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7494" y="6086781"/>
            <a:ext cx="1092174" cy="39113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-1" y="646641"/>
            <a:ext cx="2712067" cy="908845"/>
          </a:xfrm>
          <a:prstGeom prst="rect">
            <a:avLst/>
          </a:prstGeom>
          <a:solidFill>
            <a:srgbClr val="B3B3B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7" y="675384"/>
            <a:ext cx="1792029" cy="62721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713989" y="3117317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13" name="Oval 12"/>
          <p:cNvSpPr/>
          <p:nvPr/>
        </p:nvSpPr>
        <p:spPr>
          <a:xfrm>
            <a:off x="3713989" y="4174634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-3925" y="3630782"/>
            <a:ext cx="271599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i="1" dirty="0" err="1">
                <a:latin typeface="DengXian Light" panose="02010600030101010101" pitchFamily="2" charset="-122"/>
                <a:ea typeface="DengXian Light" panose="02010600030101010101" pitchFamily="2" charset="-122"/>
              </a:rPr>
              <a:t>TalentPitch</a:t>
            </a:r>
            <a:endParaRPr lang="en-SG" sz="2000" i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algn="ctr"/>
            <a:endParaRPr lang="en-US" sz="700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Candidates view video of company</a:t>
            </a:r>
          </a:p>
          <a:p>
            <a:pPr marL="342900" indent="-34290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Uses games to predict traits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67221" y="1701486"/>
            <a:ext cx="4288921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Pros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45084" y="1705612"/>
            <a:ext cx="4328469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chemeClr val="bg1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Cons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3511" y="3240399"/>
            <a:ext cx="2654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Attractive Product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713989" y="5366025"/>
            <a:ext cx="637954" cy="637954"/>
          </a:xfrm>
          <a:prstGeom prst="ellipse">
            <a:avLst/>
          </a:prstGeom>
          <a:solidFill>
            <a:srgbClr val="16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3</a:t>
            </a:r>
            <a:endParaRPr lang="en-SG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-2" y="2727278"/>
            <a:ext cx="2715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500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Main Product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53256" y="5306163"/>
            <a:ext cx="3101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10439" y="3120621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43" name="Oval 42"/>
          <p:cNvSpPr/>
          <p:nvPr/>
        </p:nvSpPr>
        <p:spPr>
          <a:xfrm>
            <a:off x="8210439" y="4198399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44" name="Rectangle 43"/>
          <p:cNvSpPr/>
          <p:nvPr/>
        </p:nvSpPr>
        <p:spPr>
          <a:xfrm>
            <a:off x="8960590" y="3239543"/>
            <a:ext cx="231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Complicated setup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60590" y="4174634"/>
            <a:ext cx="1971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Lacks predictive analysis</a:t>
            </a:r>
            <a:endParaRPr lang="en-US" sz="28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53511" y="5152274"/>
            <a:ext cx="2547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7176" name="Picture 8" descr="関連画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22" y="551517"/>
            <a:ext cx="1707698" cy="60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458388" y="4139668"/>
            <a:ext cx="2119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Easily adaptable to any language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53511" y="5124858"/>
            <a:ext cx="2119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Integrates with company‘s existing ATS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60590" y="5306163"/>
            <a:ext cx="2119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Easily adaptable to any language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8210439" y="5366025"/>
            <a:ext cx="637954" cy="637954"/>
          </a:xfrm>
          <a:prstGeom prst="ellipse">
            <a:avLst/>
          </a:prstGeom>
          <a:solidFill>
            <a:srgbClr val="16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3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6395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2712067" cy="6857999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7494" y="6086781"/>
            <a:ext cx="1092174" cy="39113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-1" y="646641"/>
            <a:ext cx="2712067" cy="908845"/>
          </a:xfrm>
          <a:prstGeom prst="rect">
            <a:avLst/>
          </a:prstGeom>
          <a:solidFill>
            <a:srgbClr val="B3B3B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7" y="675384"/>
            <a:ext cx="1792029" cy="62721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713989" y="3390277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13" name="Oval 12"/>
          <p:cNvSpPr/>
          <p:nvPr/>
        </p:nvSpPr>
        <p:spPr>
          <a:xfrm>
            <a:off x="3713989" y="4743044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6047" y="3358220"/>
            <a:ext cx="271599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i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Automated talent sourcing</a:t>
            </a:r>
          </a:p>
          <a:p>
            <a:endParaRPr lang="en-SG" sz="700" i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Predicts talent’s likelihood of moving to another company</a:t>
            </a:r>
          </a:p>
          <a:p>
            <a:pPr marL="285750" indent="-285750">
              <a:buFontTx/>
              <a:buChar char="-"/>
            </a:pPr>
            <a:r>
              <a:rPr lang="en-SG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Uses profiles of people in the internet</a:t>
            </a:r>
          </a:p>
          <a:p>
            <a:endParaRPr lang="en-US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67221" y="1701486"/>
            <a:ext cx="4288921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Pros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545084" y="1705612"/>
            <a:ext cx="4328469" cy="1025792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dirty="0">
                <a:solidFill>
                  <a:schemeClr val="bg1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Cons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53511" y="3224799"/>
            <a:ext cx="2124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System feeds your candidate pipeline by itself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2" y="2727278"/>
            <a:ext cx="2715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500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Main Product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58388" y="4586100"/>
            <a:ext cx="23264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Able to predict if talents are ready to change companies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53256" y="5306163"/>
            <a:ext cx="31013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16191" y="3358220"/>
            <a:ext cx="637954" cy="637954"/>
          </a:xfrm>
          <a:prstGeom prst="ellipse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1</a:t>
            </a:r>
            <a:endParaRPr lang="en-SG" sz="1600" dirty="0"/>
          </a:p>
        </p:txBody>
      </p:sp>
      <p:sp>
        <p:nvSpPr>
          <p:cNvPr id="43" name="Oval 42"/>
          <p:cNvSpPr/>
          <p:nvPr/>
        </p:nvSpPr>
        <p:spPr>
          <a:xfrm>
            <a:off x="8216191" y="4706693"/>
            <a:ext cx="637954" cy="637954"/>
          </a:xfrm>
          <a:prstGeom prst="ellipse">
            <a:avLst/>
          </a:prstGeom>
          <a:solidFill>
            <a:srgbClr val="255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2</a:t>
            </a:r>
            <a:endParaRPr lang="en-SG" sz="1600" dirty="0"/>
          </a:p>
        </p:txBody>
      </p:sp>
      <p:sp>
        <p:nvSpPr>
          <p:cNvPr id="44" name="Rectangle 43"/>
          <p:cNvSpPr/>
          <p:nvPr/>
        </p:nvSpPr>
        <p:spPr>
          <a:xfrm>
            <a:off x="8960590" y="3224798"/>
            <a:ext cx="2312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Unable to be used for campus recruitment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960590" y="4671727"/>
            <a:ext cx="2168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000" dirty="0">
                <a:latin typeface="DengXian" panose="02010600030101010101" pitchFamily="2" charset="-122"/>
                <a:ea typeface="DengXian" panose="02010600030101010101" pitchFamily="2" charset="-122"/>
              </a:rPr>
              <a:t>Lacks predictive analysis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29" name="Picture 2" descr="「Arya by leoforce logo Png」の画像検索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863" y="226116"/>
            <a:ext cx="1329370" cy="132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14888F-C7A9-4579-ABBD-73C0174588FD}"/>
              </a:ext>
            </a:extLst>
          </p:cNvPr>
          <p:cNvSpPr/>
          <p:nvPr/>
        </p:nvSpPr>
        <p:spPr>
          <a:xfrm>
            <a:off x="0" y="2283860"/>
            <a:ext cx="12192000" cy="1771305"/>
          </a:xfrm>
          <a:prstGeom prst="rect">
            <a:avLst/>
          </a:prstGeom>
          <a:solidFill>
            <a:srgbClr val="33B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400" b="1" dirty="0">
                <a:solidFill>
                  <a:srgbClr val="FFFFFF"/>
                </a:solidFill>
                <a:latin typeface="DengXian Light" panose="02010600030101010101" pitchFamily="2" charset="-122"/>
                <a:ea typeface="Times New Roman" panose="02020603050405020304" pitchFamily="18" charset="0"/>
              </a:rPr>
              <a:t>Comparison to Other Recruitment Software </a:t>
            </a:r>
          </a:p>
        </p:txBody>
      </p:sp>
    </p:spTree>
    <p:extLst>
      <p:ext uri="{BB962C8B-B14F-4D97-AF65-F5344CB8AC3E}">
        <p14:creationId xmlns:p14="http://schemas.microsoft.com/office/powerpoint/2010/main" val="78948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765967" y="444318"/>
            <a:ext cx="1246590" cy="1251882"/>
            <a:chOff x="9104243" y="675861"/>
            <a:chExt cx="1537253" cy="1537253"/>
          </a:xfrm>
          <a:solidFill>
            <a:schemeClr val="bg1">
              <a:alpha val="9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9104243" y="675861"/>
              <a:ext cx="1537253" cy="153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2301" y="1113180"/>
              <a:ext cx="1287883" cy="450759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29" name="Group 28"/>
          <p:cNvGrpSpPr/>
          <p:nvPr/>
        </p:nvGrpSpPr>
        <p:grpSpPr>
          <a:xfrm>
            <a:off x="4305099" y="2005483"/>
            <a:ext cx="1522543" cy="1377497"/>
            <a:chOff x="4517133" y="1965726"/>
            <a:chExt cx="1522543" cy="1377497"/>
          </a:xfrm>
          <a:solidFill>
            <a:schemeClr val="bg1"/>
          </a:solidFill>
        </p:grpSpPr>
        <p:sp>
          <p:nvSpPr>
            <p:cNvPr id="26" name="Oval 25"/>
            <p:cNvSpPr/>
            <p:nvPr/>
          </p:nvSpPr>
          <p:spPr>
            <a:xfrm>
              <a:off x="4595919" y="1965726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17133" y="2304925"/>
              <a:ext cx="1522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>
                  <a:latin typeface="DengXian" panose="02010600030101010101" pitchFamily="2" charset="-122"/>
                  <a:ea typeface="DengXian" panose="02010600030101010101" pitchFamily="2" charset="-122"/>
                </a:rPr>
                <a:t>Traditional Psychometrics</a:t>
              </a:r>
              <a:endParaRPr lang="en-US" sz="16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5675" y="5030136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28" name="Oval 27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38300" y="2154991"/>
              <a:ext cx="117725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Resume A.I.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44408" y="4006829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31" name="Oval 30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38300" y="2115235"/>
              <a:ext cx="1177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Video Analysis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988252" y="4380206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34" name="Oval 33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44071" y="2128487"/>
              <a:ext cx="13774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Traditional HR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439597" y="3162511"/>
            <a:ext cx="1752403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High </a:t>
            </a:r>
          </a:p>
          <a:p>
            <a:r>
              <a:rPr lang="en-SG" dirty="0"/>
              <a:t>Customisation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896" y="3142777"/>
            <a:ext cx="1752403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>
                <a:solidFill>
                  <a:schemeClr val="bg1"/>
                </a:solidFill>
              </a:rPr>
              <a:t>Low </a:t>
            </a:r>
          </a:p>
          <a:p>
            <a:r>
              <a:rPr lang="en-SG" dirty="0">
                <a:solidFill>
                  <a:schemeClr val="bg1"/>
                </a:solidFill>
              </a:rPr>
              <a:t>Customisation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41552" y="160528"/>
            <a:ext cx="1964161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High Predictive Accuracy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41551" y="6006235"/>
            <a:ext cx="1964161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Low Predictive Accuracy</a:t>
            </a:r>
            <a:endParaRPr lang="en-US" dirty="0"/>
          </a:p>
        </p:txBody>
      </p:sp>
      <p:sp>
        <p:nvSpPr>
          <p:cNvPr id="40" name="Arrow: Left-Right 39"/>
          <p:cNvSpPr/>
          <p:nvPr/>
        </p:nvSpPr>
        <p:spPr>
          <a:xfrm>
            <a:off x="1777035" y="3402729"/>
            <a:ext cx="8652298" cy="161096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Left-Right 45"/>
          <p:cNvSpPr/>
          <p:nvPr/>
        </p:nvSpPr>
        <p:spPr>
          <a:xfrm rot="16200000">
            <a:off x="3452355" y="3353209"/>
            <a:ext cx="5124557" cy="181494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8739085" y="5195494"/>
            <a:ext cx="1522543" cy="1377497"/>
            <a:chOff x="4517133" y="1965726"/>
            <a:chExt cx="1522543" cy="1377497"/>
          </a:xfrm>
          <a:solidFill>
            <a:schemeClr val="bg1"/>
          </a:solidFill>
        </p:grpSpPr>
        <p:sp>
          <p:nvSpPr>
            <p:cNvPr id="26" name="Oval 25"/>
            <p:cNvSpPr/>
            <p:nvPr/>
          </p:nvSpPr>
          <p:spPr>
            <a:xfrm>
              <a:off x="4595919" y="1965726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17133" y="2304925"/>
              <a:ext cx="1522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dirty="0">
                  <a:latin typeface="DengXian" panose="02010600030101010101" pitchFamily="2" charset="-122"/>
                  <a:ea typeface="DengXian" panose="02010600030101010101" pitchFamily="2" charset="-122"/>
                </a:rPr>
                <a:t>Traditional Psychometrics</a:t>
              </a:r>
              <a:endParaRPr lang="en-US" sz="16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70207" y="1365804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31" name="Oval 30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38300" y="2115235"/>
              <a:ext cx="117725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Video Analysis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484762" y="4209596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34" name="Oval 33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44071" y="2128487"/>
              <a:ext cx="13774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Traditional HR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439597" y="3162511"/>
            <a:ext cx="1752403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Large number of Languages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896" y="3142777"/>
            <a:ext cx="1752403" cy="70788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Small number of Languages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79180" y="6301656"/>
            <a:ext cx="1260775" cy="400110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Slow</a:t>
            </a:r>
            <a:endParaRPr lang="en-US" dirty="0"/>
          </a:p>
        </p:txBody>
      </p:sp>
      <p:sp>
        <p:nvSpPr>
          <p:cNvPr id="40" name="Arrow: Left-Right 39"/>
          <p:cNvSpPr/>
          <p:nvPr/>
        </p:nvSpPr>
        <p:spPr>
          <a:xfrm>
            <a:off x="1777035" y="3402729"/>
            <a:ext cx="8652298" cy="161096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Left-Right 45"/>
          <p:cNvSpPr/>
          <p:nvPr/>
        </p:nvSpPr>
        <p:spPr>
          <a:xfrm rot="16200000">
            <a:off x="3184619" y="3361233"/>
            <a:ext cx="5679689" cy="201155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79179" y="221857"/>
            <a:ext cx="1260775" cy="400110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defRPr>
            </a:lvl1pPr>
          </a:lstStyle>
          <a:p>
            <a:r>
              <a:rPr lang="en-SG" dirty="0"/>
              <a:t>Fast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267880" y="3181648"/>
            <a:ext cx="1377497" cy="1377497"/>
            <a:chOff x="8044071" y="1800801"/>
            <a:chExt cx="1377497" cy="1377497"/>
          </a:xfrm>
          <a:solidFill>
            <a:schemeClr val="bg1"/>
          </a:solidFill>
        </p:grpSpPr>
        <p:sp>
          <p:nvSpPr>
            <p:cNvPr id="28" name="Oval 27"/>
            <p:cNvSpPr/>
            <p:nvPr/>
          </p:nvSpPr>
          <p:spPr>
            <a:xfrm>
              <a:off x="8044071" y="1800801"/>
              <a:ext cx="1377497" cy="13774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DengXian Light" panose="02010600030101010101" pitchFamily="2" charset="-122"/>
                <a:ea typeface="DengXian Light" panose="02010600030101010101" pitchFamily="2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38300" y="2154991"/>
              <a:ext cx="117725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>
                  <a:latin typeface="DengXian" panose="02010600030101010101" pitchFamily="2" charset="-122"/>
                  <a:ea typeface="DengXian" panose="02010600030101010101" pitchFamily="2" charset="-122"/>
                </a:rPr>
                <a:t>Resume A.I.</a:t>
              </a:r>
              <a:endParaRPr lang="en-US" sz="20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AB7B4C-E7FF-4F05-855D-46A79D28C373}"/>
              </a:ext>
            </a:extLst>
          </p:cNvPr>
          <p:cNvGrpSpPr/>
          <p:nvPr/>
        </p:nvGrpSpPr>
        <p:grpSpPr>
          <a:xfrm>
            <a:off x="9765967" y="444318"/>
            <a:ext cx="1246590" cy="1251882"/>
            <a:chOff x="9104243" y="675861"/>
            <a:chExt cx="1537253" cy="1537253"/>
          </a:xfrm>
          <a:solidFill>
            <a:schemeClr val="bg1">
              <a:alpha val="95000"/>
            </a:schemeClr>
          </a:solidFill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72A747E-8F72-440E-A073-8A63CF4E2A3A}"/>
                </a:ext>
              </a:extLst>
            </p:cNvPr>
            <p:cNvSpPr/>
            <p:nvPr/>
          </p:nvSpPr>
          <p:spPr>
            <a:xfrm>
              <a:off x="9104243" y="675861"/>
              <a:ext cx="1537253" cy="153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6FEACD9-7890-4165-B45A-6B79FB836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2301" y="1113180"/>
              <a:ext cx="1287883" cy="450759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2485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453</Words>
  <Application>Microsoft Office PowerPoint</Application>
  <PresentationFormat>Widescreen</PresentationFormat>
  <Paragraphs>110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等线</vt:lpstr>
      <vt:lpstr>等线</vt:lpstr>
      <vt:lpstr>DengXian Light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Yee Hern</dc:creator>
  <cp:lastModifiedBy>Office365</cp:lastModifiedBy>
  <cp:revision>24</cp:revision>
  <dcterms:created xsi:type="dcterms:W3CDTF">2017-09-20T06:16:07Z</dcterms:created>
  <dcterms:modified xsi:type="dcterms:W3CDTF">2017-12-08T08:53:04Z</dcterms:modified>
</cp:coreProperties>
</file>