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25"/>
  </p:notesMasterIdLst>
  <p:sldIdLst>
    <p:sldId id="256" r:id="rId2"/>
    <p:sldId id="329" r:id="rId3"/>
    <p:sldId id="344" r:id="rId4"/>
    <p:sldId id="322" r:id="rId5"/>
    <p:sldId id="345" r:id="rId6"/>
    <p:sldId id="326" r:id="rId7"/>
    <p:sldId id="341" r:id="rId8"/>
    <p:sldId id="325" r:id="rId9"/>
    <p:sldId id="348" r:id="rId10"/>
    <p:sldId id="330" r:id="rId11"/>
    <p:sldId id="346" r:id="rId12"/>
    <p:sldId id="347" r:id="rId13"/>
    <p:sldId id="349" r:id="rId14"/>
    <p:sldId id="313" r:id="rId15"/>
    <p:sldId id="324" r:id="rId16"/>
    <p:sldId id="319" r:id="rId17"/>
    <p:sldId id="259" r:id="rId18"/>
    <p:sldId id="260" r:id="rId19"/>
    <p:sldId id="340" r:id="rId20"/>
    <p:sldId id="315" r:id="rId21"/>
    <p:sldId id="298" r:id="rId22"/>
    <p:sldId id="283" r:id="rId23"/>
    <p:sldId id="29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 autoAdjust="0"/>
    <p:restoredTop sz="88965" autoAdjust="0"/>
  </p:normalViewPr>
  <p:slideViewPr>
    <p:cSldViewPr>
      <p:cViewPr varScale="1">
        <p:scale>
          <a:sx n="102" d="100"/>
          <a:sy n="102" d="100"/>
        </p:scale>
        <p:origin x="16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18720E-7C80-4AFF-A5B1-6B8BFA359E9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331532-0A31-4DB9-AEE5-AC98F3C2C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4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98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4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6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1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7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24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18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55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6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8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8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4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4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1532-0A31-4DB9-AEE5-AC98F3C2CB2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58B5-BA45-4A97-8477-BFFEDE45DBC7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7422-3E49-44AF-A5DD-26B11F35BA32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500-72AB-44A7-B8F5-068C97E8E643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570C-3903-4531-892B-17221A4A490B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9B0A-62C6-4D16-9403-234AFB3C4B0F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A8C-3E46-4263-AF5B-CC7789174B3D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25B0-0133-4DA3-9924-7F78552B2585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5421-A5C9-4911-94BD-A86EC591C704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B664-BB76-48BB-836A-F002F8EB2B34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7B4-D01F-48E4-BF42-4E2B63619ED1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764A-E94E-4C3D-B655-37802800E88F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3E4F59-D25C-4C8C-9FBF-C71C3EC99210}" type="datetime1">
              <a:rPr lang="en-US" smtClean="0"/>
              <a:t>8/21/2018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FA31C9-2817-410A-8895-144FCDC1E7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s.texas.gov/rsd/contact/ltc-8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s.texas.gov/rsd/contact/ltc-8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ps.texas.gov/rsd/contact/ltc-8.asp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http://www.dps.texas.gov/rsd/ltc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ps.texas.gov/rsd/chl/index.htm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hyperlink" Target="https://www.dps.texas.gov/rsd/contact/ltc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.state.tx.us/BillLookup/Text.aspx?LegSess=85R&amp;Bill=SB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legis.state.tx.us/BillLookup/Text.aspx?LegSess=85R&amp;Bill=SB263" TargetMode="External"/><Relationship Id="rId4" Type="http://schemas.openxmlformats.org/officeDocument/2006/relationships/hyperlink" Target="http://www.legis.state.tx.us/BillLookup/Text.aspx?LegSess=85R&amp;Bill=HB37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1447800"/>
            <a:ext cx="7851648" cy="32004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2">
                    <a:lumMod val="90000"/>
                  </a:schemeClr>
                </a:solidFill>
              </a:rPr>
              <a:t>Handgun </a:t>
            </a:r>
            <a:r>
              <a:rPr lang="en-US" sz="6000" dirty="0" smtClean="0">
                <a:solidFill>
                  <a:schemeClr val="tx2">
                    <a:lumMod val="90000"/>
                  </a:schemeClr>
                </a:solidFill>
              </a:rPr>
              <a:t>Licensing for Instructors:  </a:t>
            </a:r>
            <a:br>
              <a:rPr lang="en-US" sz="6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6000" dirty="0">
                <a:solidFill>
                  <a:schemeClr val="tx2">
                    <a:lumMod val="90000"/>
                  </a:schemeClr>
                </a:solidFill>
              </a:rPr>
              <a:t>Renewal </a:t>
            </a:r>
            <a:r>
              <a:rPr lang="en-US" sz="6000" dirty="0" smtClean="0">
                <a:solidFill>
                  <a:schemeClr val="tx2">
                    <a:lumMod val="90000"/>
                  </a:schemeClr>
                </a:solidFill>
              </a:rPr>
              <a:t>Certification</a:t>
            </a:r>
            <a:br>
              <a:rPr lang="en-US" sz="6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6000" dirty="0" smtClean="0">
                <a:solidFill>
                  <a:schemeClr val="tx2">
                    <a:lumMod val="90000"/>
                  </a:schemeClr>
                </a:solidFill>
              </a:rPr>
              <a:t>2017</a:t>
            </a:r>
            <a:endParaRPr lang="en-US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1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7437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Certificate of Online Training (LTC-101)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06680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Part B. Range Instruction Training  Section (LTC Instructor):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Applicant successfully completed 1-2 range instruction training</a:t>
            </a:r>
            <a:endParaRPr lang="en-US" sz="1400" b="1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Complete Instructor’s printed name, Instructor number, Instructor signature and completion date. </a:t>
            </a:r>
          </a:p>
          <a:p>
            <a:r>
              <a:rPr lang="en-US" sz="1400" b="1" dirty="0" smtClean="0">
                <a:latin typeface="+mj-lt"/>
              </a:rPr>
              <a:t>Part C. Proficiency </a:t>
            </a:r>
            <a:r>
              <a:rPr lang="en-US" sz="1400" b="1" dirty="0">
                <a:latin typeface="+mj-lt"/>
              </a:rPr>
              <a:t>Demonstration: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Must complete the name of range, address, city, state and zip.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Gun Range must be in the State of Texas.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Gun Range address must have a complete physical address (No P.O. Box will be excepted)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Complete </a:t>
            </a:r>
            <a:r>
              <a:rPr lang="en-US" sz="1400" dirty="0">
                <a:latin typeface="+mj-lt"/>
              </a:rPr>
              <a:t>Instructor’s printed name, Instructor number, Instructor signature and completion date.  </a:t>
            </a:r>
          </a:p>
          <a:p>
            <a:r>
              <a:rPr lang="en-US" sz="1400" b="1" dirty="0">
                <a:latin typeface="+mj-lt"/>
              </a:rPr>
              <a:t>Student Certification: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Student must complete the following fields- student printed name, student signature and date.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Students are responsible for submitting the </a:t>
            </a:r>
            <a:r>
              <a:rPr lang="en-US" sz="1400" dirty="0" smtClean="0">
                <a:latin typeface="+mj-lt"/>
              </a:rPr>
              <a:t>LTC-101 </a:t>
            </a:r>
            <a:r>
              <a:rPr lang="en-US" sz="1400" dirty="0">
                <a:latin typeface="+mj-lt"/>
              </a:rPr>
              <a:t>not the instructor</a:t>
            </a:r>
            <a:r>
              <a:rPr lang="en-US" sz="1400" dirty="0" smtClean="0">
                <a:latin typeface="+mj-lt"/>
              </a:rPr>
              <a:t>.</a:t>
            </a:r>
          </a:p>
          <a:p>
            <a:r>
              <a:rPr lang="en-US" sz="1400" b="1" dirty="0" smtClean="0">
                <a:latin typeface="+mj-lt"/>
              </a:rPr>
              <a:t>Note: A copy of the LTC-101 should be maintained by the Instructor and an LTC-8 submitted.</a:t>
            </a:r>
            <a:endParaRPr lang="en-US" sz="1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1" y="1137821"/>
            <a:ext cx="4028009" cy="53391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2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Online Class Completion (LTC-9)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806238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Student Information Sections: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Last and First names are complete and legible.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Next  ensure the DL or ID number and state fields are complete.   </a:t>
            </a:r>
          </a:p>
          <a:p>
            <a:r>
              <a:rPr lang="en-US" sz="1400" b="1" dirty="0" smtClean="0">
                <a:latin typeface="+mj-lt"/>
              </a:rPr>
              <a:t>Online Section: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Mark Pass or Fail </a:t>
            </a:r>
          </a:p>
          <a:p>
            <a:r>
              <a:rPr lang="en-US" sz="1400" b="1" dirty="0" smtClean="0">
                <a:latin typeface="+mj-lt"/>
              </a:rPr>
              <a:t>Instructor Certification:</a:t>
            </a:r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Online Course Provider name is complete and legible.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Instructor # is complete and legible.</a:t>
            </a:r>
            <a:endParaRPr lang="en-US" sz="1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Instructor Signature is complete and legible. (Electronic signatures are accepted)</a:t>
            </a:r>
            <a:endParaRPr lang="en-US" sz="1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Completion Date is complete and legible.   </a:t>
            </a:r>
            <a:endParaRPr lang="en-US" sz="1400" dirty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Upload document: </a:t>
            </a:r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hlinkClick r:id="rId3"/>
              </a:rPr>
              <a:t>https://</a:t>
            </a:r>
            <a:r>
              <a:rPr lang="en-US" sz="1400" dirty="0" smtClean="0">
                <a:latin typeface="+mj-lt"/>
                <a:hlinkClick r:id="rId3"/>
              </a:rPr>
              <a:t>www.dps.texas.gov/rsd/contact/ltc-8.aspx</a:t>
            </a:r>
            <a:r>
              <a:rPr lang="en-US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4029787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32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51688"/>
            <a:ext cx="8305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Certificate of Training (LTC-100)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371600"/>
            <a:ext cx="365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Student Information Section: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Make sure the Last, First and M.I. (if applicable) is complete and legible.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Next  ensure the DL or ID number and state fields are complete.   </a:t>
            </a:r>
          </a:p>
          <a:p>
            <a:r>
              <a:rPr lang="en-US" sz="1200" b="1" dirty="0" smtClean="0">
                <a:latin typeface="+mj-lt"/>
              </a:rPr>
              <a:t>Classroom Training Section: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Must complete the classroom hours of instructions (Min.4 hrs.- Max. 6 hrs.).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Next  complete Instructor’s printed name, Instructor number, Instructor signature and completion date.  </a:t>
            </a:r>
          </a:p>
          <a:p>
            <a:r>
              <a:rPr lang="en-US" sz="1200" b="1" dirty="0" smtClean="0">
                <a:latin typeface="+mj-lt"/>
              </a:rPr>
              <a:t>Proficiency </a:t>
            </a:r>
            <a:r>
              <a:rPr lang="en-US" sz="1200" b="1" dirty="0">
                <a:latin typeface="+mj-lt"/>
              </a:rPr>
              <a:t>Demonstration: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Must complete the name of range, address, city, state and zip.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Gun Range must be in the State of Texas.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Gun Range address must have a complete physical address (No P.O. Box will be excepted)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LTC Instructor renewal – please check this box only upon renewal of an instructor when demonstrating proficiency.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Next  complete Instructor’s printed name, Instructor number, Instructor signature and completion date.  </a:t>
            </a:r>
          </a:p>
          <a:p>
            <a:r>
              <a:rPr lang="en-US" sz="1200" b="1" dirty="0">
                <a:latin typeface="+mj-lt"/>
              </a:rPr>
              <a:t>Student Certification: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Student must complete the following fields- student printed name, student signature and date.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Students are responsible for submitting the </a:t>
            </a:r>
            <a:r>
              <a:rPr lang="en-US" sz="1200" dirty="0" smtClean="0">
                <a:latin typeface="+mj-lt"/>
              </a:rPr>
              <a:t>LTC-100 </a:t>
            </a:r>
            <a:r>
              <a:rPr lang="en-US" sz="1200" dirty="0">
                <a:latin typeface="+mj-lt"/>
              </a:rPr>
              <a:t>not the instructor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71600"/>
            <a:ext cx="3981533" cy="50631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21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8305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Class Completion (LTC-8)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806238"/>
            <a:ext cx="3962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Student Information Sections: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Last and First names are complete and legible.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Next  ensure the DL or ID number and state fields are complete.   </a:t>
            </a:r>
          </a:p>
          <a:p>
            <a:r>
              <a:rPr lang="en-US" sz="1400" b="1" dirty="0" smtClean="0">
                <a:latin typeface="+mj-lt"/>
              </a:rPr>
              <a:t>Classroom/Proficiency Section: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Mark Pass or Fail as needed (leave blank if one part was not completed)</a:t>
            </a:r>
          </a:p>
          <a:p>
            <a:r>
              <a:rPr lang="en-US" sz="1400" b="1" dirty="0" smtClean="0">
                <a:latin typeface="+mj-lt"/>
              </a:rPr>
              <a:t>Instructor Certification:</a:t>
            </a:r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Online Course Provider name is complete and legible.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Instructor # is complete and legible.</a:t>
            </a:r>
            <a:endParaRPr lang="en-US" sz="1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Instructor Signature is complete and legible. (Electronic signatures are accepted)</a:t>
            </a:r>
            <a:endParaRPr lang="en-US" sz="1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Make sure the Completion Date is complete and legible.   </a:t>
            </a:r>
            <a:endParaRPr lang="en-US" sz="1400" dirty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Upload document: </a:t>
            </a:r>
            <a:endParaRPr lang="en-US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hlinkClick r:id="rId3"/>
              </a:rPr>
              <a:t>https://</a:t>
            </a:r>
            <a:r>
              <a:rPr lang="en-US" sz="1400" dirty="0" smtClean="0">
                <a:latin typeface="+mj-lt"/>
                <a:hlinkClick r:id="rId3"/>
              </a:rPr>
              <a:t>www.dps.texas.gov/rsd/contact/ltc-8.aspx</a:t>
            </a:r>
            <a:r>
              <a:rPr lang="en-US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6327"/>
            <a:ext cx="3810000" cy="4894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53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212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/>
              <a:t>Caliber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676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09/01/2017:  Caliber of handgun has been removed.  There is no minimum caliber requirement of the handgun used to demonstrate proficiency. 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S.B. No. 263) Amends Section 411.188(a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thereadystore.com/media/mktg/blog/handgun-ammo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9346"/>
            <a:ext cx="7620000" cy="18681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4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09575"/>
            <a:ext cx="2486025" cy="24860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28674"/>
            <a:ext cx="1371600" cy="138080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720693" y="925461"/>
            <a:ext cx="1281466" cy="12734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19475"/>
            <a:ext cx="7659624" cy="7573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STATE SEAL OF TEXAS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8839200" cy="2438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 State Seal of Texas cannot be used on any </a:t>
            </a:r>
            <a:r>
              <a:rPr lang="en-US" sz="2800" b="1" dirty="0" smtClean="0">
                <a:solidFill>
                  <a:schemeClr val="bg1"/>
                </a:solidFill>
              </a:rPr>
              <a:t>advertising by Instructors (Per Admin Code 6.43).</a:t>
            </a:r>
          </a:p>
          <a:p>
            <a:pPr algn="ctr"/>
            <a:r>
              <a:rPr lang="en-US" sz="2800" dirty="0" smtClean="0"/>
              <a:t>The use of an agency name, such as </a:t>
            </a:r>
            <a:r>
              <a:rPr lang="en-US" sz="2800" b="1" dirty="0" smtClean="0">
                <a:solidFill>
                  <a:schemeClr val="bg1"/>
                </a:solidFill>
              </a:rPr>
              <a:t>DPS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bg1"/>
                </a:solidFill>
              </a:rPr>
              <a:t>Department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of Public Safety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/>
              <a:t>and their symbols is also </a:t>
            </a:r>
            <a:r>
              <a:rPr lang="en-US" sz="2800" b="1" dirty="0" smtClean="0">
                <a:solidFill>
                  <a:schemeClr val="bg1"/>
                </a:solidFill>
              </a:rPr>
              <a:t>not allowed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27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8305800" cy="88533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Class Room Instruction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3692" y="1752600"/>
            <a:ext cx="486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Texas Admin Code rule 6.40:</a:t>
            </a:r>
            <a:endParaRPr lang="en-US" sz="28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047692" y="2514600"/>
            <a:ext cx="5334000" cy="2862322"/>
            <a:chOff x="1905000" y="3276600"/>
            <a:chExt cx="5334000" cy="2862322"/>
          </a:xfrm>
        </p:grpSpPr>
        <p:sp>
          <p:nvSpPr>
            <p:cNvPr id="3" name="Rectangle 2"/>
            <p:cNvSpPr/>
            <p:nvPr/>
          </p:nvSpPr>
          <p:spPr>
            <a:xfrm>
              <a:off x="1905000" y="3276600"/>
              <a:ext cx="5334000" cy="2862322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r>
                <a:rPr lang="en-US" sz="3600" b="1" dirty="0" smtClean="0"/>
                <a:t>	No Guest Speakers</a:t>
              </a:r>
            </a:p>
            <a:p>
              <a:endParaRPr lang="en-US" sz="3600" b="1" dirty="0" smtClean="0"/>
            </a:p>
            <a:p>
              <a:r>
                <a:rPr lang="en-US" sz="3600" b="1" dirty="0" smtClean="0"/>
                <a:t>	No </a:t>
              </a:r>
              <a:r>
                <a:rPr lang="en-US" sz="3600" b="1" dirty="0"/>
                <a:t>Videos</a:t>
              </a:r>
            </a:p>
            <a:p>
              <a:endParaRPr lang="en-US" sz="3600" b="1" dirty="0"/>
            </a:p>
            <a:p>
              <a:r>
                <a:rPr lang="en-US" sz="3600" b="1" dirty="0" smtClean="0"/>
                <a:t>	No Webinars</a:t>
              </a:r>
            </a:p>
          </p:txBody>
        </p:sp>
        <p:pic>
          <p:nvPicPr>
            <p:cNvPr id="6154" name="Picture 10" descr="Related image res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692" y="4441061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Related image res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692" y="5583751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Related image res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352800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60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0" y="615979"/>
            <a:ext cx="4914900" cy="1132114"/>
          </a:xfrm>
        </p:spPr>
        <p:txBody>
          <a:bodyPr/>
          <a:lstStyle/>
          <a:p>
            <a:pPr algn="ctr"/>
            <a:r>
              <a:rPr lang="en-US" dirty="0" smtClean="0"/>
              <a:t>Class Monitoring</a:t>
            </a:r>
            <a:endParaRPr lang="en-US" dirty="0"/>
          </a:p>
        </p:txBody>
      </p:sp>
      <p:pic>
        <p:nvPicPr>
          <p:cNvPr id="1028" name="Picture 4" descr="C:\Users\RA00874\AppData\Local\Microsoft\Windows\Temporary Internet Files\Content.IE5\ZZZ5BPDP\observation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1676400" cy="24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300" y="3352510"/>
            <a:ext cx="73914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smtClean="0"/>
              <a:t>Certified </a:t>
            </a:r>
            <a:r>
              <a:rPr lang="en-US" sz="2400" dirty="0"/>
              <a:t>handgun instructor shall cooperate with the department in its monitoring of the training of license applicants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Instruction may not be conducted at any location that is not accessible to </a:t>
            </a:r>
            <a:r>
              <a:rPr lang="en-US" sz="2400" dirty="0" smtClean="0"/>
              <a:t>department </a:t>
            </a:r>
            <a:r>
              <a:rPr lang="en-US" sz="2400" dirty="0"/>
              <a:t>personnel.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0" y="2057110"/>
            <a:ext cx="129576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4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2310487" cy="184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/>
              <a:t>Required Reporting to DPS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01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+mj-lt"/>
              </a:rPr>
              <a:t>Upon </a:t>
            </a:r>
            <a:r>
              <a:rPr lang="en-US" sz="2000" dirty="0">
                <a:latin typeface="+mj-lt"/>
              </a:rPr>
              <a:t>completion of a training course by </a:t>
            </a:r>
            <a:r>
              <a:rPr lang="en-US" sz="2000" dirty="0" smtClean="0">
                <a:latin typeface="+mj-lt"/>
              </a:rPr>
              <a:t>an </a:t>
            </a:r>
            <a:r>
              <a:rPr lang="en-US" sz="2000" dirty="0">
                <a:latin typeface="+mj-lt"/>
              </a:rPr>
              <a:t>applicant, the </a:t>
            </a:r>
            <a:r>
              <a:rPr lang="en-US" sz="2000" dirty="0" smtClean="0">
                <a:latin typeface="+mj-lt"/>
              </a:rPr>
              <a:t>Certified handgun </a:t>
            </a:r>
            <a:r>
              <a:rPr lang="en-US" sz="2000" dirty="0">
                <a:latin typeface="+mj-lt"/>
              </a:rPr>
              <a:t>instructor who trained the applicant shall submit a class completion report to the department indicating only whether the applicant passed or </a:t>
            </a:r>
            <a:r>
              <a:rPr lang="en-US" sz="2000" dirty="0" smtClean="0">
                <a:latin typeface="+mj-lt"/>
              </a:rPr>
              <a:t>failed on Form LTC-8 or LTC-9 .</a:t>
            </a:r>
          </a:p>
          <a:p>
            <a:endParaRPr lang="en-US" sz="20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</a:rPr>
              <a:t>If an accidental discharge occurs during training or proficiency examination, the certified handgun instructor shall submit a report to the department within five business days. An accidental discharge report shall be submitted on Form ETR-98</a:t>
            </a:r>
            <a:r>
              <a:rPr lang="en-US" sz="2000" dirty="0" smtClean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Note:</a:t>
            </a:r>
            <a:r>
              <a:rPr lang="en-US" sz="2000" dirty="0" smtClean="0">
                <a:latin typeface="+mj-lt"/>
              </a:rPr>
              <a:t>  Reports </a:t>
            </a:r>
            <a:r>
              <a:rPr lang="en-US" sz="2000" dirty="0">
                <a:latin typeface="+mj-lt"/>
              </a:rPr>
              <a:t>must be submitted within five business days on the most recent version of the forms approved by the department.</a:t>
            </a:r>
          </a:p>
          <a:p>
            <a:endParaRPr lang="en-US" sz="1600" dirty="0"/>
          </a:p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40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99591"/>
            <a:ext cx="8305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Instructor Record Keeping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 descr="Image result for Important Document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086">
            <a:off x="7887850" y="4814162"/>
            <a:ext cx="1060901" cy="8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398687"/>
            <a:ext cx="7924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certified handgun instructor shall make available for inspection to the Department the following: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Certificate of Training (</a:t>
            </a:r>
            <a:r>
              <a:rPr lang="en-US" b="1" u="sng" dirty="0" smtClean="0"/>
              <a:t>LTC-100/LTC-101):</a:t>
            </a:r>
            <a:r>
              <a:rPr lang="en-US" b="1" dirty="0" smtClean="0"/>
              <a:t> </a:t>
            </a:r>
            <a:r>
              <a:rPr lang="en-US" dirty="0"/>
              <a:t>A record of each license applicant who applied for instruction, whether accepted or rejected for </a:t>
            </a:r>
            <a:r>
              <a:rPr lang="en-US" dirty="0" smtClean="0"/>
              <a:t>instruction, </a:t>
            </a:r>
            <a:r>
              <a:rPr lang="en-US" dirty="0"/>
              <a:t>post-test scores – pass or fail only, proficiency demonstration – pass or fail only (target not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Course materials</a:t>
            </a:r>
            <a:r>
              <a:rPr lang="en-US" u="sng" dirty="0"/>
              <a:t>:</a:t>
            </a:r>
            <a:r>
              <a:rPr lang="en-US" dirty="0"/>
              <a:t> Including curriculum, lesson plans, presentations, any documentation used during the class (including critiques or notes made by the instructor)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Copies of reports submitted to the department</a:t>
            </a:r>
            <a:r>
              <a:rPr lang="en-US" u="sng" dirty="0"/>
              <a:t>: </a:t>
            </a:r>
            <a:r>
              <a:rPr lang="en-US" dirty="0"/>
              <a:t> LTC-8, LTC-9, LTC-95, and ETR-98</a:t>
            </a:r>
          </a:p>
          <a:p>
            <a:endParaRPr lang="en-US" dirty="0"/>
          </a:p>
          <a:p>
            <a:r>
              <a:rPr lang="en-US" u="sng" dirty="0"/>
              <a:t>Note:</a:t>
            </a:r>
            <a:r>
              <a:rPr lang="en-US" dirty="0"/>
              <a:t> </a:t>
            </a:r>
            <a:r>
              <a:rPr lang="en-US" dirty="0" smtClean="0"/>
              <a:t>Records (including old CHL forms)  </a:t>
            </a:r>
            <a:r>
              <a:rPr lang="en-US" dirty="0"/>
              <a:t>must be retained for a period of six (6) years after course completion. Records must be stored in a safe and secure place and must be available for inspection by the department.  Electronic storage is acceptable.</a:t>
            </a:r>
          </a:p>
        </p:txBody>
      </p:sp>
      <p:pic>
        <p:nvPicPr>
          <p:cNvPr id="6" name="Picture 8" descr="Image result for clip art of file cabi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23" y="1151635"/>
            <a:ext cx="969953" cy="12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6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Summary of Objectives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2353032"/>
            <a:ext cx="8763000" cy="21544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New Legislation (SB16, HB3784, and SB263)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 smtClean="0"/>
              <a:t> State Seal of Texas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 smtClean="0"/>
              <a:t> Required Reporting to DPS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Opt In List (updating)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Contact Handgun Licensing</a:t>
            </a:r>
            <a:endParaRPr lang="en-US" sz="24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84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</a:t>
            </a:r>
            <a:r>
              <a:rPr lang="en-US" b="1" dirty="0" smtClean="0"/>
              <a:t>Opt In” Instructor Information Published by DPS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2209800"/>
            <a:ext cx="7848600" cy="4431983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To be included on this list, Instructor’s must complete an “Opt In” form.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We are updating the list to reflect the most current information.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Please fill out the “Opt In” form to continue to be included on this list.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We are adding county information to enhance search capabilities.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9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39" y="2286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Uploading </a:t>
            </a:r>
            <a:r>
              <a:rPr lang="en-US" sz="4000" b="1" dirty="0" smtClean="0"/>
              <a:t>Documents</a:t>
            </a:r>
            <a:endParaRPr lang="en-US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447800"/>
            <a:ext cx="5028840" cy="426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1066800"/>
            <a:ext cx="3124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Upload the LTC-8 or LTC- 9 documents please visit the DPS website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www.dps.texas.gov/rsd/contact/ltc-8.aspx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Attachments should be in PDF format only.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Can submit document using an electronic signature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If class is on 2 different days, 2 LTC-8’s need to be submitted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Please do not upload students LTC-100/LTC-101 along with the LTC-8 or LTC-9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46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to Contact Handgun Licensing</a:t>
            </a:r>
            <a:endParaRPr lang="en-US" dirty="0"/>
          </a:p>
        </p:txBody>
      </p:sp>
      <p:pic>
        <p:nvPicPr>
          <p:cNvPr id="4098" name="Picture 2" descr="C:\Users\RA00874\AppData\Local\Microsoft\Windows\Temporary Internet Files\Content.IE5\UF1GB227\website-design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4" y="1466919"/>
            <a:ext cx="971481" cy="97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00874\AppData\Local\Microsoft\Windows\Temporary Internet Files\Content.IE5\803841BK\300px-1140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9" y="2655806"/>
            <a:ext cx="777781" cy="8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A00874\AppData\Local\Microsoft\Windows\Temporary Internet Files\Content.IE5\803841BK\Snailmail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7" y="5210130"/>
            <a:ext cx="1080698" cy="80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6"/>
          </p:cNvPr>
          <p:cNvSpPr txBox="1"/>
          <p:nvPr/>
        </p:nvSpPr>
        <p:spPr>
          <a:xfrm>
            <a:off x="1752600" y="1470798"/>
            <a:ext cx="6477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DPS </a:t>
            </a:r>
            <a:r>
              <a:rPr lang="en-US" sz="2400" b="1" dirty="0">
                <a:latin typeface="+mj-lt"/>
              </a:rPr>
              <a:t>Website: </a:t>
            </a:r>
            <a:r>
              <a:rPr lang="en-US" sz="2400" dirty="0" smtClean="0">
                <a:latin typeface="+mj-lt"/>
                <a:hlinkClick r:id="rId7"/>
              </a:rPr>
              <a:t>http://www.dps.texas.gov/rsd/ltc/index.htm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819400"/>
            <a:ext cx="647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RSD Contact Center phone #:</a:t>
            </a:r>
            <a:r>
              <a:rPr lang="en-US" sz="2400" dirty="0" smtClean="0">
                <a:latin typeface="+mj-lt"/>
              </a:rPr>
              <a:t> 512.424.7293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952999"/>
            <a:ext cx="6477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Mail:</a:t>
            </a:r>
            <a:r>
              <a:rPr lang="en-US" sz="2000" dirty="0" smtClean="0">
                <a:latin typeface="+mj-lt"/>
              </a:rPr>
              <a:t> Licensing and Registration Service MSC 0245</a:t>
            </a:r>
          </a:p>
          <a:p>
            <a:r>
              <a:rPr lang="en-US" sz="2000" dirty="0" smtClean="0">
                <a:latin typeface="+mj-lt"/>
              </a:rPr>
              <a:t>                        Texas Department of Public Safety</a:t>
            </a:r>
          </a:p>
          <a:p>
            <a:r>
              <a:rPr lang="en-US" sz="2000" dirty="0" smtClean="0">
                <a:latin typeface="+mj-lt"/>
              </a:rPr>
              <a:t>                                              PO Box 4087</a:t>
            </a:r>
          </a:p>
          <a:p>
            <a:r>
              <a:rPr lang="en-US" sz="2000" dirty="0" smtClean="0">
                <a:latin typeface="+mj-lt"/>
              </a:rPr>
              <a:t>                                  Austin, Texas 78773-0245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 descr="C:\Users\RA00874\AppData\Local\Microsoft\Windows\Temporary Internet Files\Content.IE5\803841BK\email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0" y="3704165"/>
            <a:ext cx="1079816" cy="10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3817203"/>
            <a:ext cx="6477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Email: </a:t>
            </a:r>
            <a:r>
              <a:rPr lang="en-US" sz="2400" dirty="0" smtClean="0">
                <a:latin typeface="+mj-lt"/>
                <a:hlinkClick r:id="rId9"/>
              </a:rPr>
              <a:t>https://www.dps.texas.gov/rsd/contact/ltc.aspx</a:t>
            </a:r>
            <a:endParaRPr lang="en-US" sz="24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5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9700" y="822448"/>
            <a:ext cx="63246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 ?????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RA00874\AppData\Local\Microsoft\Windows\Temporary Internet Files\Content.IE5\ZZZ5BPDP\question_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959428"/>
            <a:ext cx="4495800" cy="4495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2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52272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Summary Of New LTC Legislation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0872" y="2057400"/>
            <a:ext cx="826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Effective September 1, 2017, new legislation impacting LTC: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2743200"/>
            <a:ext cx="8763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 smtClean="0"/>
              <a:t> New Fees/Reduction Of Application Fees </a:t>
            </a:r>
            <a:r>
              <a:rPr lang="en-US" sz="1400" b="1" dirty="0" smtClean="0">
                <a:hlinkClick r:id="rId3"/>
              </a:rPr>
              <a:t>SB </a:t>
            </a:r>
            <a:r>
              <a:rPr lang="en-US" sz="1400" b="1" dirty="0">
                <a:hlinkClick r:id="rId3"/>
              </a:rPr>
              <a:t>16</a:t>
            </a:r>
            <a:r>
              <a:rPr lang="en-US" sz="1400" b="1" dirty="0"/>
              <a:t> and </a:t>
            </a:r>
            <a:r>
              <a:rPr lang="en-US" sz="1400" b="1" dirty="0">
                <a:hlinkClick r:id="rId4"/>
              </a:rPr>
              <a:t>HB 3784 </a:t>
            </a:r>
            <a:endParaRPr lang="en-US" sz="1400" b="1" dirty="0" smtClean="0"/>
          </a:p>
          <a:p>
            <a:endParaRPr lang="en-US" sz="14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 smtClean="0"/>
              <a:t> Online </a:t>
            </a:r>
            <a:r>
              <a:rPr lang="en-US" sz="2400" b="1" dirty="0"/>
              <a:t>Course Providers </a:t>
            </a:r>
            <a:r>
              <a:rPr lang="en-US" sz="1400" b="1" dirty="0" smtClean="0">
                <a:hlinkClick r:id="rId4"/>
              </a:rPr>
              <a:t>HB 3784</a:t>
            </a:r>
            <a:endParaRPr lang="en-US" sz="1400" b="1" dirty="0" smtClean="0"/>
          </a:p>
          <a:p>
            <a:endParaRPr lang="en-US" sz="14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2400" b="1" dirty="0" smtClean="0"/>
              <a:t> Removal of caliber proficiency requirement </a:t>
            </a:r>
            <a:r>
              <a:rPr lang="en-US" sz="1400" b="1" dirty="0" smtClean="0">
                <a:solidFill>
                  <a:srgbClr val="FF0000"/>
                </a:solidFill>
                <a:hlinkClick r:id="rId5"/>
              </a:rPr>
              <a:t>SB </a:t>
            </a:r>
            <a:r>
              <a:rPr lang="en-US" sz="1400" b="1" dirty="0">
                <a:solidFill>
                  <a:srgbClr val="FF0000"/>
                </a:solidFill>
                <a:hlinkClick r:id="rId5"/>
              </a:rPr>
              <a:t>263 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8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6278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FEE </a:t>
            </a:r>
            <a:r>
              <a:rPr lang="en-US" sz="4000" b="1" dirty="0" smtClean="0"/>
              <a:t>Changes </a:t>
            </a:r>
            <a:r>
              <a:rPr lang="en-US" sz="4000" b="1" dirty="0"/>
              <a:t>For </a:t>
            </a:r>
            <a:r>
              <a:rPr lang="en-US" sz="4000" b="1" dirty="0" smtClean="0"/>
              <a:t>License To Carry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647700" y="1600200"/>
            <a:ext cx="7848600" cy="414882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Effective </a:t>
            </a:r>
            <a:r>
              <a:rPr lang="en-US" sz="2400" b="1" dirty="0" smtClean="0">
                <a:solidFill>
                  <a:prstClr val="black"/>
                </a:solidFill>
              </a:rPr>
              <a:t>September 1, 2017:  </a:t>
            </a:r>
            <a:r>
              <a:rPr lang="en-US" sz="2400" b="1" dirty="0" smtClean="0"/>
              <a:t>N</a:t>
            </a:r>
            <a:r>
              <a:rPr lang="en-US" sz="2400" dirty="0" smtClean="0"/>
              <a:t>ew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FEE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changes </a:t>
            </a:r>
            <a:r>
              <a:rPr lang="en-US" sz="2400" dirty="0" smtClean="0">
                <a:solidFill>
                  <a:prstClr val="black"/>
                </a:solidFill>
              </a:rPr>
              <a:t>will go into effect. These changes have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been implemented in accordance with new legislation. </a:t>
            </a:r>
            <a:r>
              <a:rPr lang="en-US" sz="2400" b="1" dirty="0" smtClean="0">
                <a:solidFill>
                  <a:prstClr val="black"/>
                </a:solidFill>
              </a:rPr>
              <a:t>(S.B. No. 16/HB 3784)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Fee </a:t>
            </a:r>
            <a:r>
              <a:rPr lang="en-US" sz="2400" dirty="0"/>
              <a:t>Schedule can be found on the DPS </a:t>
            </a:r>
            <a:r>
              <a:rPr lang="en-US" sz="2400" dirty="0" smtClean="0"/>
              <a:t>website</a:t>
            </a:r>
          </a:p>
          <a:p>
            <a:pPr>
              <a:spcBef>
                <a:spcPct val="20000"/>
              </a:spcBef>
            </a:pPr>
            <a:endParaRPr lang="en-US" sz="2400" dirty="0" smtClean="0"/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43" y="4800600"/>
            <a:ext cx="1071562" cy="10668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32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6278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FEE </a:t>
            </a:r>
            <a:r>
              <a:rPr lang="en-US" sz="4000" b="1" dirty="0" smtClean="0"/>
              <a:t>Changes </a:t>
            </a:r>
            <a:r>
              <a:rPr lang="en-US" sz="4000" b="1" dirty="0"/>
              <a:t>For </a:t>
            </a:r>
            <a:r>
              <a:rPr lang="en-US" sz="4000" b="1" dirty="0" smtClean="0"/>
              <a:t>License To Carry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647700" y="1600200"/>
            <a:ext cx="7848600" cy="422269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14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>
              <a:spcBef>
                <a:spcPct val="20000"/>
              </a:spcBef>
            </a:pPr>
            <a:endParaRPr lang="en-US" sz="2400" dirty="0" smtClean="0"/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43" y="4800600"/>
            <a:ext cx="1071562" cy="10668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" y="1670283"/>
            <a:ext cx="6553200" cy="38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7" y="3124200"/>
            <a:ext cx="65246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58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LTC Online Course Providers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13259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/>
              <a:t>Department </a:t>
            </a:r>
            <a:r>
              <a:rPr lang="en-US" sz="2400" dirty="0" smtClean="0"/>
              <a:t>is in the process of establishing rules, forms and curriculum for Online </a:t>
            </a:r>
            <a:r>
              <a:rPr lang="en-US" sz="2400" dirty="0"/>
              <a:t>Course Providers to administer the classroom portion of the handgun proficiency course and </a:t>
            </a:r>
            <a:r>
              <a:rPr lang="en-US" sz="2400" dirty="0" smtClean="0"/>
              <a:t>written </a:t>
            </a:r>
            <a:r>
              <a:rPr lang="en-US" sz="2400" dirty="0"/>
              <a:t>exam </a:t>
            </a:r>
            <a:r>
              <a:rPr lang="en-US" sz="2400" b="1" dirty="0"/>
              <a:t>(Per GC 411.171</a:t>
            </a:r>
            <a:r>
              <a:rPr lang="en-US" sz="2400" b="1" dirty="0" smtClean="0"/>
              <a:t>).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2895600"/>
            <a:ext cx="83058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2060"/>
                </a:solidFill>
              </a:rPr>
              <a:t>1. At least three (3) years experience providing online course instruction.</a:t>
            </a:r>
          </a:p>
          <a:p>
            <a:endParaRPr lang="en-US" sz="2400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2060"/>
                </a:solidFill>
              </a:rPr>
              <a:t>2. Experience working with governmental entities.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2060"/>
                </a:solidFill>
              </a:rPr>
              <a:t>3. Direct knowledge of handgun training.</a:t>
            </a:r>
          </a:p>
          <a:p>
            <a:endParaRPr lang="en-US" sz="2400" i="1" dirty="0"/>
          </a:p>
          <a:p>
            <a:r>
              <a:rPr lang="en-US" sz="2400" b="1" i="1" dirty="0"/>
              <a:t>Note: </a:t>
            </a:r>
            <a:r>
              <a:rPr lang="en-US" sz="2400" b="1" i="1" dirty="0" smtClean="0"/>
              <a:t> The Approved Online Course Provider application fee is:  $</a:t>
            </a:r>
            <a:r>
              <a:rPr lang="en-US" sz="2400" b="1" i="1" dirty="0"/>
              <a:t>100.00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379">
            <a:off x="7543800" y="3641058"/>
            <a:ext cx="775607" cy="114494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8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LTC Online Course Providers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Requirements </a:t>
            </a:r>
            <a:r>
              <a:rPr lang="en-US" sz="2400" dirty="0"/>
              <a:t>for LTC Online Course Providers </a:t>
            </a:r>
            <a:r>
              <a:rPr lang="en-US" sz="2400" dirty="0" smtClean="0"/>
              <a:t>Classroom</a:t>
            </a:r>
            <a:r>
              <a:rPr lang="en-US" sz="2400" b="1" dirty="0" smtClean="0"/>
              <a:t>(Per </a:t>
            </a:r>
            <a:r>
              <a:rPr lang="en-US" sz="2400" b="1" dirty="0"/>
              <a:t>GC 411.190).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651">
            <a:off x="7534291" y="3419842"/>
            <a:ext cx="894651" cy="8906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625" y="2354997"/>
            <a:ext cx="83058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2060"/>
                </a:solidFill>
              </a:rPr>
              <a:t>The online course </a:t>
            </a:r>
            <a:r>
              <a:rPr lang="en-US" sz="2400" i="1" u="sng" dirty="0">
                <a:solidFill>
                  <a:srgbClr val="002060"/>
                </a:solidFill>
              </a:rPr>
              <a:t>must</a:t>
            </a:r>
            <a:r>
              <a:rPr lang="en-US" sz="2400" i="1" dirty="0">
                <a:solidFill>
                  <a:srgbClr val="002060"/>
                </a:solidFill>
              </a:rPr>
              <a:t> be at least four (4) and no more than six (6) hours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sz="2400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i="1" u="sng" dirty="0" smtClean="0">
                <a:solidFill>
                  <a:srgbClr val="002060"/>
                </a:solidFill>
              </a:rPr>
              <a:t>Must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be administered via a secure web portal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2060"/>
                </a:solidFill>
              </a:rPr>
              <a:t>Must provide the Student with an LTC-101 Form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2060"/>
                </a:solidFill>
              </a:rPr>
              <a:t>Submit an LTC-9 Class Completion form to the department</a:t>
            </a:r>
          </a:p>
          <a:p>
            <a:pPr algn="just"/>
            <a:endParaRPr lang="en-US" sz="2400" b="1" i="1" u="sng" dirty="0" smtClean="0"/>
          </a:p>
          <a:p>
            <a:pPr algn="just"/>
            <a:r>
              <a:rPr lang="en-US" sz="2400" b="1" i="1" u="sng" dirty="0" smtClean="0"/>
              <a:t>Note</a:t>
            </a:r>
            <a:r>
              <a:rPr lang="en-US" sz="2400" b="1" i="1" u="sng" dirty="0"/>
              <a:t>:</a:t>
            </a:r>
            <a:r>
              <a:rPr lang="en-US" sz="2400" b="1" i="1" dirty="0"/>
              <a:t> All online training records must be maintained and available for a period of six (6) years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7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LTC Online Course Providers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61" y="76200"/>
            <a:ext cx="946839" cy="9468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" y="1905000"/>
            <a:ext cx="86106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2060"/>
                </a:solidFill>
              </a:rPr>
              <a:t>Applicants who complete the online course must still complete the range instruction part of the handgun proficiency course.</a:t>
            </a:r>
            <a:endParaRPr lang="en-US" sz="2400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2060"/>
                </a:solidFill>
              </a:rPr>
              <a:t>Applicant who complete the online course must be given an </a:t>
            </a:r>
            <a:r>
              <a:rPr lang="en-US" sz="2400" i="1" dirty="0">
                <a:solidFill>
                  <a:srgbClr val="002060"/>
                </a:solidFill>
              </a:rPr>
              <a:t>additional one (1) to two (2) hours of range </a:t>
            </a:r>
            <a:r>
              <a:rPr lang="en-US" sz="2400" i="1" dirty="0" smtClean="0">
                <a:solidFill>
                  <a:srgbClr val="002060"/>
                </a:solidFill>
              </a:rPr>
              <a:t>training </a:t>
            </a:r>
            <a:r>
              <a:rPr lang="en-US" sz="2400" i="1" u="sng" dirty="0" smtClean="0">
                <a:solidFill>
                  <a:srgbClr val="002060"/>
                </a:solidFill>
              </a:rPr>
              <a:t>before</a:t>
            </a:r>
            <a:r>
              <a:rPr lang="en-US" sz="2400" i="1" dirty="0" smtClean="0">
                <a:solidFill>
                  <a:srgbClr val="002060"/>
                </a:solidFill>
              </a:rPr>
              <a:t> completing </a:t>
            </a:r>
            <a:r>
              <a:rPr lang="en-US" sz="2400" i="1" dirty="0">
                <a:solidFill>
                  <a:srgbClr val="002060"/>
                </a:solidFill>
              </a:rPr>
              <a:t>the range proficiency </a:t>
            </a:r>
            <a:r>
              <a:rPr lang="en-US" sz="2400" i="1" dirty="0" smtClean="0">
                <a:solidFill>
                  <a:srgbClr val="002060"/>
                </a:solidFill>
              </a:rPr>
              <a:t>demonstration.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i="1" dirty="0" smtClean="0">
                <a:solidFill>
                  <a:srgbClr val="002060"/>
                </a:solidFill>
              </a:rPr>
              <a:t>For example: laws relate to weapons, handgun use and safety, proper storage of handgun with emphasis on storage, etc.…</a:t>
            </a:r>
          </a:p>
          <a:p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16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Certificate of Online Training (LTC-101)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1C9-2817-410A-8895-144FCDC1E7C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438400"/>
            <a:ext cx="3581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Part A. Student </a:t>
            </a:r>
            <a:r>
              <a:rPr lang="en-US" sz="1400" b="1" dirty="0"/>
              <a:t>Information Section: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Make sure the Last, First and M.I. (if applicable) is complete and legible.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Next  ensure the DL or ID number and state fields are complete.   </a:t>
            </a:r>
          </a:p>
          <a:p>
            <a:r>
              <a:rPr lang="en-US" sz="1400" b="1" dirty="0" smtClean="0"/>
              <a:t>Online Training </a:t>
            </a:r>
            <a:r>
              <a:rPr lang="en-US" sz="1400" b="1" dirty="0"/>
              <a:t>Section: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Must complete the classroom hours of instructions (Min.4 hrs.- Max. 6 hrs.).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Next  complete Instructor’s printed name, Instructor number, Instructor signature and completion date.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1" y="1137821"/>
            <a:ext cx="4028009" cy="53391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7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8969</TotalTime>
  <Words>1602</Words>
  <Application>Microsoft Office PowerPoint</Application>
  <PresentationFormat>On-screen Show (4:3)</PresentationFormat>
  <Paragraphs>220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Handgun Licensing for Instructors:   Renewal Certification 2017</vt:lpstr>
      <vt:lpstr>Summary of Objectives</vt:lpstr>
      <vt:lpstr>Summary Of New LTC Legislation</vt:lpstr>
      <vt:lpstr>FEE Changes For License To Carry</vt:lpstr>
      <vt:lpstr>FEE Changes For License To Carry</vt:lpstr>
      <vt:lpstr>LTC Online Course Providers</vt:lpstr>
      <vt:lpstr>LTC Online Course Providers</vt:lpstr>
      <vt:lpstr>LTC Online Course Providers</vt:lpstr>
      <vt:lpstr>Certificate of Online Training (LTC-101)</vt:lpstr>
      <vt:lpstr>Certificate of Online Training (LTC-101)</vt:lpstr>
      <vt:lpstr>Online Class Completion (LTC-9)</vt:lpstr>
      <vt:lpstr>Certificate of Training (LTC-100)</vt:lpstr>
      <vt:lpstr>Class Completion (LTC-8)</vt:lpstr>
      <vt:lpstr>Caliber</vt:lpstr>
      <vt:lpstr>STATE SEAL OF TEXAS</vt:lpstr>
      <vt:lpstr>Class Room Instruction</vt:lpstr>
      <vt:lpstr>Class Monitoring</vt:lpstr>
      <vt:lpstr>Required Reporting to DPS </vt:lpstr>
      <vt:lpstr>Instructor Record Keeping</vt:lpstr>
      <vt:lpstr>“Opt In” Instructor Information Published by DPS</vt:lpstr>
      <vt:lpstr>Uploading Documents</vt:lpstr>
      <vt:lpstr>Ways to Contact Handgun Licensing</vt:lpstr>
      <vt:lpstr>PowerPoint Presentation</vt:lpstr>
    </vt:vector>
  </TitlesOfParts>
  <Company>TXDPS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TXDPS</dc:creator>
  <cp:lastModifiedBy>Keeler, Victoria</cp:lastModifiedBy>
  <cp:revision>567</cp:revision>
  <cp:lastPrinted>2017-07-27T13:04:35Z</cp:lastPrinted>
  <dcterms:created xsi:type="dcterms:W3CDTF">2016-09-26T14:53:15Z</dcterms:created>
  <dcterms:modified xsi:type="dcterms:W3CDTF">2018-08-21T20:34:44Z</dcterms:modified>
</cp:coreProperties>
</file>