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96" r:id="rId6"/>
    <p:sldId id="268" r:id="rId7"/>
    <p:sldId id="267" r:id="rId8"/>
    <p:sldId id="269" r:id="rId9"/>
    <p:sldId id="297" r:id="rId10"/>
    <p:sldId id="270" r:id="rId11"/>
    <p:sldId id="271" r:id="rId12"/>
    <p:sldId id="273" r:id="rId13"/>
    <p:sldId id="275" r:id="rId14"/>
    <p:sldId id="272" r:id="rId15"/>
    <p:sldId id="298" r:id="rId16"/>
    <p:sldId id="274" r:id="rId17"/>
    <p:sldId id="276" r:id="rId18"/>
    <p:sldId id="299" r:id="rId19"/>
    <p:sldId id="278" r:id="rId20"/>
    <p:sldId id="279" r:id="rId21"/>
    <p:sldId id="283" r:id="rId22"/>
    <p:sldId id="300" r:id="rId23"/>
    <p:sldId id="280" r:id="rId24"/>
    <p:sldId id="281" r:id="rId25"/>
    <p:sldId id="301" r:id="rId26"/>
    <p:sldId id="284" r:id="rId27"/>
    <p:sldId id="285" r:id="rId28"/>
    <p:sldId id="282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302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hyperlink" Target="https://www.optimizely.com/case-studies/sony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hyperlink" Target="https://www.optimizely.com/case-studies/secret-escapes/" TargetMode="Externa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A/B Testing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Pinpointing success</a:t>
            </a:r>
          </a:p>
        </p:txBody>
      </p:sp>
    </p:spTree>
    <p:extLst>
      <p:ext uri="{BB962C8B-B14F-4D97-AF65-F5344CB8AC3E}">
        <p14:creationId xmlns:p14="http://schemas.microsoft.com/office/powerpoint/2010/main" val="2806830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do a/b testing?</a:t>
            </a:r>
          </a:p>
        </p:txBody>
      </p:sp>
      <p:pic>
        <p:nvPicPr>
          <p:cNvPr id="3" name="Picture 2" descr="Sony Logo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745" y="2102576"/>
            <a:ext cx="24669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Sony conversion rate increase">
            <a:hlinkClick r:id="rId2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880" y="2601175"/>
            <a:ext cx="1600200" cy="542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173855" y="2442580"/>
            <a:ext cx="6096000" cy="24785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242424"/>
                </a:solidFill>
                <a:latin typeface="Proxima"/>
                <a:ea typeface="Times New Roman" panose="02020603050405020304" pitchFamily="18" charset="0"/>
                <a:cs typeface="Times New Roman" panose="02020603050405020304" pitchFamily="18" charset="0"/>
              </a:rPr>
              <a:t>Sony A/B tested variations of its homepage checkout page layout to increase purchases by 20%.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600" dirty="0">
              <a:solidFill>
                <a:srgbClr val="242424"/>
              </a:solidFill>
              <a:effectLst/>
              <a:latin typeface="Proxima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600" dirty="0">
              <a:solidFill>
                <a:srgbClr val="242424"/>
              </a:solidFill>
              <a:latin typeface="Proxima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Secret Escapes tested variations of their mobile signup pages, doubling conversion rates and increasing lifetime value.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7" name="Picture 6" descr="Secret Escapes Logo">
            <a:hlinkClick r:id="rId5" tgtFrame="&quot;_blank&quot;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205" y="3418601"/>
            <a:ext cx="2914650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Secret Escapes conversion rate increase">
            <a:hlinkClick r:id="rId5" tgtFrame="&quot;_blank&quot;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605" y="3979372"/>
            <a:ext cx="66675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07080" y="4683828"/>
            <a:ext cx="2939095" cy="134852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018795" y="5015084"/>
            <a:ext cx="7963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85901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a/b test?</a:t>
            </a:r>
          </a:p>
        </p:txBody>
      </p:sp>
      <p:pic>
        <p:nvPicPr>
          <p:cNvPr id="3" name="Picture 2" descr="hypothesis-ab-test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567" y="2286000"/>
            <a:ext cx="2706053" cy="3629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5059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a/b test?</a:t>
            </a:r>
          </a:p>
        </p:txBody>
      </p:sp>
      <p:sp>
        <p:nvSpPr>
          <p:cNvPr id="4" name="Rectangle 3"/>
          <p:cNvSpPr/>
          <p:nvPr/>
        </p:nvSpPr>
        <p:spPr>
          <a:xfrm>
            <a:off x="1451579" y="3058775"/>
            <a:ext cx="8267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 Start with the goal in mind</a:t>
            </a:r>
          </a:p>
        </p:txBody>
      </p:sp>
    </p:spTree>
    <p:extLst>
      <p:ext uri="{BB962C8B-B14F-4D97-AF65-F5344CB8AC3E}">
        <p14:creationId xmlns:p14="http://schemas.microsoft.com/office/powerpoint/2010/main" val="4091832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a/b test?</a:t>
            </a:r>
          </a:p>
        </p:txBody>
      </p:sp>
      <p:pic>
        <p:nvPicPr>
          <p:cNvPr id="5" name="Picture 4" descr="A/B testing Proces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760" y="1955027"/>
            <a:ext cx="5539740" cy="41041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5141843" y="1669774"/>
            <a:ext cx="2186609" cy="15107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29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a/b  test?</a:t>
            </a:r>
          </a:p>
        </p:txBody>
      </p:sp>
      <p:sp>
        <p:nvSpPr>
          <p:cNvPr id="3" name="Rectangle 2"/>
          <p:cNvSpPr/>
          <p:nvPr/>
        </p:nvSpPr>
        <p:spPr>
          <a:xfrm>
            <a:off x="3205216" y="2419883"/>
            <a:ext cx="6096000" cy="22011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 your business objectives</a:t>
            </a:r>
            <a:endParaRPr lang="en-US" sz="12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 your area goals</a:t>
            </a:r>
            <a:endParaRPr lang="en-US" sz="12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 your Key Performance Indicators</a:t>
            </a:r>
            <a:endParaRPr lang="en-US" sz="12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 your target metrics</a:t>
            </a:r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key-performance-indicator-ab-test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563" y="5187127"/>
            <a:ext cx="7125653" cy="4592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09979" y="2135445"/>
            <a:ext cx="683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436985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a/b test?</a:t>
            </a:r>
          </a:p>
        </p:txBody>
      </p:sp>
      <p:pic>
        <p:nvPicPr>
          <p:cNvPr id="5" name="Picture 4" descr="A/B testing Proces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760" y="1955027"/>
            <a:ext cx="5539740" cy="41041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6705599" y="2928730"/>
            <a:ext cx="2186609" cy="15107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68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 A/b test?</a:t>
            </a:r>
          </a:p>
        </p:txBody>
      </p:sp>
      <p:sp>
        <p:nvSpPr>
          <p:cNvPr id="5" name="Rectangle 4"/>
          <p:cNvSpPr/>
          <p:nvPr/>
        </p:nvSpPr>
        <p:spPr>
          <a:xfrm>
            <a:off x="2704886" y="2967335"/>
            <a:ext cx="67822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2. Generate Hy</a:t>
            </a:r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pothesis</a:t>
            </a:r>
          </a:p>
          <a:p>
            <a:pPr algn="ctr"/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6291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a/b test?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2553" y="2397981"/>
            <a:ext cx="9372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What can we CHANGE that may lead to the IMPACT that we WANT?</a:t>
            </a:r>
          </a:p>
          <a:p>
            <a:endParaRPr lang="en-US" dirty="0"/>
          </a:p>
          <a:p>
            <a:r>
              <a:rPr lang="en-US" dirty="0" err="1"/>
              <a:t>Prioritse</a:t>
            </a:r>
            <a:r>
              <a:rPr lang="en-US" dirty="0"/>
              <a:t> in terms of expected impact and difficulty of implementation.</a:t>
            </a:r>
          </a:p>
          <a:p>
            <a:endParaRPr lang="en-US" dirty="0"/>
          </a:p>
          <a:p>
            <a:pPr lvl="0"/>
            <a:r>
              <a:rPr lang="en-US" dirty="0"/>
              <a:t>HYPOTHESIS: We expect that (change) for (population) will cause (impact(s))</a:t>
            </a:r>
          </a:p>
          <a:p>
            <a:endParaRPr lang="en-US" dirty="0"/>
          </a:p>
          <a:p>
            <a:r>
              <a:rPr lang="en-US" dirty="0"/>
              <a:t>Example: The first 5 words of a cold call affects the conversion rate of new potential clients TO a face-to-face meeting.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6697" y="216714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4871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a/b test?</a:t>
            </a:r>
          </a:p>
        </p:txBody>
      </p:sp>
      <p:pic>
        <p:nvPicPr>
          <p:cNvPr id="5" name="Picture 4" descr="A/B testing Proces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760" y="1955027"/>
            <a:ext cx="5539740" cy="41041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6385891" y="4903304"/>
            <a:ext cx="2186609" cy="15107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70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a/b test?</a:t>
            </a:r>
          </a:p>
        </p:txBody>
      </p:sp>
      <p:sp>
        <p:nvSpPr>
          <p:cNvPr id="3" name="Rectangle 2"/>
          <p:cNvSpPr/>
          <p:nvPr/>
        </p:nvSpPr>
        <p:spPr>
          <a:xfrm>
            <a:off x="1844162" y="3152865"/>
            <a:ext cx="78145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3. Identify variations to test</a:t>
            </a:r>
          </a:p>
        </p:txBody>
      </p:sp>
    </p:spTree>
    <p:extLst>
      <p:ext uri="{BB962C8B-B14F-4D97-AF65-F5344CB8AC3E}">
        <p14:creationId xmlns:p14="http://schemas.microsoft.com/office/powerpoint/2010/main" val="2273759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a/b Testing?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8244" y="2398860"/>
            <a:ext cx="8689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Comparing two versions, A and B, to see which one </a:t>
            </a:r>
            <a:r>
              <a:rPr lang="en-US" sz="2400" u="sng" dirty="0"/>
              <a:t>performs better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590" y="3405631"/>
            <a:ext cx="3543300" cy="209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445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a/b test?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8970" y="2305879"/>
            <a:ext cx="1039258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 Brain storm different variations- making ONE CHANGE at a time</a:t>
            </a:r>
          </a:p>
          <a:p>
            <a:endParaRPr lang="en-US" dirty="0"/>
          </a:p>
          <a:p>
            <a:r>
              <a:rPr lang="en-US" dirty="0"/>
              <a:t>H:The first words of a cold call affects the conversion rate of new potential clients TO a face-to-face meeting.</a:t>
            </a:r>
          </a:p>
          <a:p>
            <a:endParaRPr lang="en-US" dirty="0"/>
          </a:p>
          <a:p>
            <a:r>
              <a:rPr lang="en-US" dirty="0"/>
              <a:t>Control: “Hi, my name is XXX from </a:t>
            </a:r>
            <a:r>
              <a:rPr lang="en-US" dirty="0" err="1"/>
              <a:t>Seedlink</a:t>
            </a:r>
            <a:r>
              <a:rPr lang="en-US" dirty="0"/>
              <a:t> Tech…” </a:t>
            </a:r>
          </a:p>
          <a:p>
            <a:r>
              <a:rPr lang="en-US" dirty="0"/>
              <a:t>V2: “Hi, I am calling to check if you have read my email from earlier…”</a:t>
            </a:r>
          </a:p>
          <a:p>
            <a:r>
              <a:rPr lang="en-US" dirty="0"/>
              <a:t>V3: “ Am I speaking to </a:t>
            </a:r>
            <a:r>
              <a:rPr lang="en-US" dirty="0" err="1"/>
              <a:t>Mr.XXX</a:t>
            </a:r>
            <a:r>
              <a:rPr lang="en-US" dirty="0"/>
              <a:t> from XXX </a:t>
            </a:r>
            <a:r>
              <a:rPr lang="en-US" dirty="0" err="1"/>
              <a:t>corp</a:t>
            </a:r>
            <a:r>
              <a:rPr lang="en-US" dirty="0"/>
              <a:t>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15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a/b test?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8970" y="2305879"/>
            <a:ext cx="82879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Keep in mind the key performance indicators- the impact we are trying to measure.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/>
              <a:t>Ie</a:t>
            </a:r>
            <a:r>
              <a:rPr lang="en-US" dirty="0"/>
              <a:t> the CONVERSION RATE!</a:t>
            </a:r>
          </a:p>
        </p:txBody>
      </p:sp>
    </p:spTree>
    <p:extLst>
      <p:ext uri="{BB962C8B-B14F-4D97-AF65-F5344CB8AC3E}">
        <p14:creationId xmlns:p14="http://schemas.microsoft.com/office/powerpoint/2010/main" val="1348735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a/b test?</a:t>
            </a:r>
          </a:p>
        </p:txBody>
      </p:sp>
      <p:pic>
        <p:nvPicPr>
          <p:cNvPr id="5" name="Picture 4" descr="A/B testing Proces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760" y="1955027"/>
            <a:ext cx="5539740" cy="41041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3032760" y="4784035"/>
            <a:ext cx="2186609" cy="15107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096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a/b test?</a:t>
            </a:r>
          </a:p>
        </p:txBody>
      </p:sp>
      <p:sp>
        <p:nvSpPr>
          <p:cNvPr id="3" name="Rectangle 2"/>
          <p:cNvSpPr/>
          <p:nvPr/>
        </p:nvSpPr>
        <p:spPr>
          <a:xfrm>
            <a:off x="431799" y="2967335"/>
            <a:ext cx="11328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4. Run the CONTROLLED experiment!</a:t>
            </a:r>
          </a:p>
        </p:txBody>
      </p:sp>
    </p:spTree>
    <p:extLst>
      <p:ext uri="{BB962C8B-B14F-4D97-AF65-F5344CB8AC3E}">
        <p14:creationId xmlns:p14="http://schemas.microsoft.com/office/powerpoint/2010/main" val="982458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a/b test?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45562" y="4259998"/>
            <a:ext cx="92556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Interaction with each version is measured, counted,  compared to determine how each performs.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31484" y="2231192"/>
            <a:ext cx="752333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Ensure the minimum sample size and a representative range of  potential targets have been reached</a:t>
            </a:r>
          </a:p>
        </p:txBody>
      </p:sp>
    </p:spTree>
    <p:extLst>
      <p:ext uri="{BB962C8B-B14F-4D97-AF65-F5344CB8AC3E}">
        <p14:creationId xmlns:p14="http://schemas.microsoft.com/office/powerpoint/2010/main" val="123716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a/b test?</a:t>
            </a:r>
          </a:p>
        </p:txBody>
      </p:sp>
      <p:pic>
        <p:nvPicPr>
          <p:cNvPr id="5" name="Picture 4" descr="A/B testing Proces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760" y="1955027"/>
            <a:ext cx="5539740" cy="41041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2555682" y="3048000"/>
            <a:ext cx="2186609" cy="15107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954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a/b test?</a:t>
            </a:r>
          </a:p>
        </p:txBody>
      </p:sp>
      <p:sp>
        <p:nvSpPr>
          <p:cNvPr id="3" name="Rectangle 2"/>
          <p:cNvSpPr/>
          <p:nvPr/>
        </p:nvSpPr>
        <p:spPr>
          <a:xfrm>
            <a:off x="3068031" y="2967335"/>
            <a:ext cx="6055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5. Analyze the results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90798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a/b test?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1579" y="2544417"/>
            <a:ext cx="44864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 questions: </a:t>
            </a:r>
          </a:p>
          <a:p>
            <a:endParaRPr lang="en-US" dirty="0"/>
          </a:p>
          <a:p>
            <a:r>
              <a:rPr lang="en-US" dirty="0"/>
              <a:t>What impact has the variation made (if any)?</a:t>
            </a:r>
          </a:p>
          <a:p>
            <a:endParaRPr lang="en-US" dirty="0"/>
          </a:p>
          <a:p>
            <a:r>
              <a:rPr lang="en-US" dirty="0"/>
              <a:t>Is the impact STATISTICALLY SIGNIFICANT?</a:t>
            </a:r>
          </a:p>
        </p:txBody>
      </p:sp>
    </p:spTree>
    <p:extLst>
      <p:ext uri="{BB962C8B-B14F-4D97-AF65-F5344CB8AC3E}">
        <p14:creationId xmlns:p14="http://schemas.microsoft.com/office/powerpoint/2010/main" val="29103976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from a/b testing</a:t>
            </a:r>
          </a:p>
        </p:txBody>
      </p:sp>
      <p:pic>
        <p:nvPicPr>
          <p:cNvPr id="3" name="Picture 2" descr="Control vs Variat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859" y="2107096"/>
            <a:ext cx="6112565" cy="28902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548882" y="4997326"/>
            <a:ext cx="8537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variation in conversion rate</a:t>
            </a:r>
          </a:p>
        </p:txBody>
      </p:sp>
    </p:spTree>
    <p:extLst>
      <p:ext uri="{BB962C8B-B14F-4D97-AF65-F5344CB8AC3E}">
        <p14:creationId xmlns:p14="http://schemas.microsoft.com/office/powerpoint/2010/main" val="16842183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from a/b testing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0499" y="2967335"/>
            <a:ext cx="8391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All findings are useful findings</a:t>
            </a:r>
          </a:p>
        </p:txBody>
      </p:sp>
    </p:spTree>
    <p:extLst>
      <p:ext uri="{BB962C8B-B14F-4D97-AF65-F5344CB8AC3E}">
        <p14:creationId xmlns:p14="http://schemas.microsoft.com/office/powerpoint/2010/main" val="4260305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measure performance?</a:t>
            </a:r>
          </a:p>
        </p:txBody>
      </p:sp>
      <p:sp>
        <p:nvSpPr>
          <p:cNvPr id="3" name="Rectangle 2"/>
          <p:cNvSpPr/>
          <p:nvPr/>
        </p:nvSpPr>
        <p:spPr>
          <a:xfrm>
            <a:off x="2668753" y="2967335"/>
            <a:ext cx="6854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Higher conversion rate!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46176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from a/b testing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940904" y="2261647"/>
            <a:ext cx="6096000" cy="27539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u="sng" dirty="0">
              <a:solidFill>
                <a:srgbClr val="CD282F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</a:p>
          <a:p>
            <a:pPr marL="342900" marR="0" lvl="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Prioritization</a:t>
            </a:r>
            <a:endParaRPr lang="en-US" sz="12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Experimentation</a:t>
            </a:r>
            <a:endParaRPr lang="en-US" sz="12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Analyze, Learn, Repeat</a:t>
            </a:r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3361" b="10293"/>
          <a:stretch/>
        </p:blipFill>
        <p:spPr>
          <a:xfrm>
            <a:off x="6198892" y="2164493"/>
            <a:ext cx="4855962" cy="334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738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from a/b testing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87754" y="2305878"/>
            <a:ext cx="42866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If we found statistically significant results:</a:t>
            </a:r>
          </a:p>
          <a:p>
            <a:endParaRPr lang="en-US" dirty="0"/>
          </a:p>
          <a:p>
            <a:r>
              <a:rPr lang="en-US" dirty="0"/>
              <a:t>Variation-&gt; Impact  (positive or negative)</a:t>
            </a:r>
          </a:p>
          <a:p>
            <a:endParaRPr lang="en-US" dirty="0"/>
          </a:p>
          <a:p>
            <a:r>
              <a:rPr lang="en-US" dirty="0"/>
              <a:t>We can refine strategies, and use the results to make USEFUL changes</a:t>
            </a:r>
          </a:p>
          <a:p>
            <a:endParaRPr lang="en-US" dirty="0"/>
          </a:p>
          <a:p>
            <a:r>
              <a:rPr lang="en-US" dirty="0"/>
              <a:t>We can test further with new variations, using our findings as our control group to continuously improve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53216" y="2305878"/>
            <a:ext cx="42866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If we didn’t find any useful results</a:t>
            </a:r>
          </a:p>
          <a:p>
            <a:endParaRPr lang="en-US" dirty="0"/>
          </a:p>
          <a:p>
            <a:r>
              <a:rPr lang="en-US" dirty="0"/>
              <a:t>Variation-&gt; NO Impact </a:t>
            </a:r>
          </a:p>
          <a:p>
            <a:endParaRPr lang="en-US" dirty="0"/>
          </a:p>
          <a:p>
            <a:r>
              <a:rPr lang="en-US" dirty="0"/>
              <a:t>We can use to eliminate these inefficient strategies that we tested and SAVE vital resources</a:t>
            </a:r>
          </a:p>
          <a:p>
            <a:endParaRPr lang="en-US" dirty="0"/>
          </a:p>
          <a:p>
            <a:r>
              <a:rPr lang="en-US" dirty="0"/>
              <a:t>We can then test new variations with new hypothesis to improve further!</a:t>
            </a:r>
          </a:p>
        </p:txBody>
      </p:sp>
    </p:spTree>
    <p:extLst>
      <p:ext uri="{BB962C8B-B14F-4D97-AF65-F5344CB8AC3E}">
        <p14:creationId xmlns:p14="http://schemas.microsoft.com/office/powerpoint/2010/main" val="18455198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forms of testing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2609411" y="2755300"/>
            <a:ext cx="668163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Multi-variate testing</a:t>
            </a:r>
          </a:p>
          <a:p>
            <a:pPr marL="914400" indent="-914400" algn="ctr">
              <a:buAutoNum type="arabicPeriod"/>
            </a:pPr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Bandit testing</a:t>
            </a:r>
          </a:p>
        </p:txBody>
      </p:sp>
    </p:spTree>
    <p:extLst>
      <p:ext uri="{BB962C8B-B14F-4D97-AF65-F5344CB8AC3E}">
        <p14:creationId xmlns:p14="http://schemas.microsoft.com/office/powerpoint/2010/main" val="13957629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Multivariate testing</a:t>
            </a:r>
            <a:br>
              <a:rPr lang="en-US" dirty="0"/>
            </a:br>
            <a:r>
              <a:rPr lang="en-US" dirty="0"/>
              <a:t>- a useful follow up of a/b testing results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1979544"/>
            <a:ext cx="904875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919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Multivariate testing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51579" y="2504661"/>
            <a:ext cx="94549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the name suggests, more than one variable is changed at a time</a:t>
            </a:r>
          </a:p>
          <a:p>
            <a:endParaRPr lang="en-US" dirty="0"/>
          </a:p>
          <a:p>
            <a:r>
              <a:rPr lang="en-US" dirty="0"/>
              <a:t>This only works if you have a </a:t>
            </a:r>
            <a:r>
              <a:rPr lang="en-US" u="sng" dirty="0"/>
              <a:t>HIGH VOLUME of traffic</a:t>
            </a:r>
            <a:r>
              <a:rPr lang="en-US" dirty="0"/>
              <a:t> and you already KNOW the DIRECTION you are heading towards AFTER successful A/B testing.</a:t>
            </a:r>
          </a:p>
          <a:p>
            <a:endParaRPr lang="en-US" dirty="0"/>
          </a:p>
          <a:p>
            <a:r>
              <a:rPr lang="en-US" dirty="0"/>
              <a:t>Example: Through A/B testing, we know that using phone calls as a channel leads to a higher conversion rate than emails alone.</a:t>
            </a:r>
          </a:p>
          <a:p>
            <a:r>
              <a:rPr lang="en-US" dirty="0"/>
              <a:t>Multivariate testing can be used to follow: through PHONE CALLS, we can try a COMBINATION of techniques , NOT JUST DIFFERENT WORDS,  (</a:t>
            </a:r>
            <a:r>
              <a:rPr lang="en-US" dirty="0" err="1"/>
              <a:t>e.g</a:t>
            </a:r>
            <a:r>
              <a:rPr lang="en-US" dirty="0"/>
              <a:t> attitude, time of day, language used) to test the version with greatest impact.</a:t>
            </a:r>
          </a:p>
        </p:txBody>
      </p:sp>
    </p:spTree>
    <p:extLst>
      <p:ext uri="{BB962C8B-B14F-4D97-AF65-F5344CB8AC3E}">
        <p14:creationId xmlns:p14="http://schemas.microsoft.com/office/powerpoint/2010/main" val="17710967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Bandit testing- learning in real time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1579" y="2093843"/>
            <a:ext cx="96032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Think of bandit testing like Machine Learning through a process much like a slot machine.</a:t>
            </a:r>
          </a:p>
          <a:p>
            <a:endParaRPr lang="en-US" dirty="0"/>
          </a:p>
          <a:p>
            <a:r>
              <a:rPr lang="en-US" dirty="0"/>
              <a:t>Instead of A/B/C/n, the tests are run based on an algorithm in real time, where the different variations are created, tested, kept and eliminated based on performance.</a:t>
            </a:r>
          </a:p>
          <a:p>
            <a:endParaRPr lang="en-US" dirty="0"/>
          </a:p>
          <a:p>
            <a:r>
              <a:rPr lang="en-US" dirty="0"/>
              <a:t>The algorithm updates based on “winning” variations and “losing” variations!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7598" y="3942485"/>
            <a:ext cx="560070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238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</a:t>
            </a:r>
          </a:p>
        </p:txBody>
      </p:sp>
      <p:sp>
        <p:nvSpPr>
          <p:cNvPr id="3" name="Rectangle 2"/>
          <p:cNvSpPr/>
          <p:nvPr/>
        </p:nvSpPr>
        <p:spPr>
          <a:xfrm>
            <a:off x="318052" y="2331231"/>
            <a:ext cx="11489634" cy="35702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On a daily basis, our minds are constantly doing a/b testing!</a:t>
            </a:r>
          </a:p>
          <a:p>
            <a:pPr algn="ctr"/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 are LEARNING constantly- what works ? what doesn’t? 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can we become more efficient, effective, and productive?</a:t>
            </a:r>
          </a:p>
        </p:txBody>
      </p:sp>
    </p:spTree>
    <p:extLst>
      <p:ext uri="{BB962C8B-B14F-4D97-AF65-F5344CB8AC3E}">
        <p14:creationId xmlns:p14="http://schemas.microsoft.com/office/powerpoint/2010/main" val="30853749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</a:t>
            </a:r>
          </a:p>
        </p:txBody>
      </p:sp>
      <p:sp>
        <p:nvSpPr>
          <p:cNvPr id="3" name="Rectangle 2"/>
          <p:cNvSpPr/>
          <p:nvPr/>
        </p:nvSpPr>
        <p:spPr>
          <a:xfrm>
            <a:off x="318052" y="2834814"/>
            <a:ext cx="1148963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 benefit the business as a whole however…</a:t>
            </a:r>
            <a:endParaRPr lang="en-US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44817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</a:t>
            </a:r>
          </a:p>
        </p:txBody>
      </p:sp>
      <p:sp>
        <p:nvSpPr>
          <p:cNvPr id="3" name="Rectangle 2"/>
          <p:cNvSpPr/>
          <p:nvPr/>
        </p:nvSpPr>
        <p:spPr>
          <a:xfrm>
            <a:off x="291548" y="2967336"/>
            <a:ext cx="1148963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 must not only actively TEST, but also remember to RECORD and SHARE!</a:t>
            </a:r>
          </a:p>
          <a:p>
            <a:pPr algn="ctr"/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13889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</a:t>
            </a:r>
          </a:p>
        </p:txBody>
      </p:sp>
      <p:sp>
        <p:nvSpPr>
          <p:cNvPr id="3" name="Rectangle 2"/>
          <p:cNvSpPr/>
          <p:nvPr/>
        </p:nvSpPr>
        <p:spPr>
          <a:xfrm>
            <a:off x="291548" y="2026432"/>
            <a:ext cx="1148963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-Promotes better business alignment as a whole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-More people testing = more reliable results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-Sharing knowledge to grow as a whole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 Helps to comprehensively train and inform new employees </a:t>
            </a: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 Builds a reference of learnings for the whole company</a:t>
            </a:r>
          </a:p>
        </p:txBody>
      </p:sp>
    </p:spTree>
    <p:extLst>
      <p:ext uri="{BB962C8B-B14F-4D97-AF65-F5344CB8AC3E}">
        <p14:creationId xmlns:p14="http://schemas.microsoft.com/office/powerpoint/2010/main" val="157058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measure performance?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1579" y="2583180"/>
            <a:ext cx="35378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Potential conversions:</a:t>
            </a:r>
          </a:p>
          <a:p>
            <a:endParaRPr lang="en-US" dirty="0"/>
          </a:p>
          <a:p>
            <a:r>
              <a:rPr lang="en-US" dirty="0"/>
              <a:t>Visitors-&gt; Purchasers</a:t>
            </a:r>
          </a:p>
          <a:p>
            <a:r>
              <a:rPr lang="en-US" dirty="0"/>
              <a:t>Queries-&gt;Executed sales</a:t>
            </a:r>
          </a:p>
          <a:p>
            <a:r>
              <a:rPr lang="en-US" dirty="0"/>
              <a:t>New contacts-&gt; In person meetings</a:t>
            </a:r>
          </a:p>
          <a:p>
            <a:r>
              <a:rPr lang="en-US" dirty="0"/>
              <a:t>Disinterested-&gt; Interest</a:t>
            </a:r>
          </a:p>
          <a:p>
            <a:r>
              <a:rPr lang="en-US" dirty="0"/>
              <a:t>Unsatisfied -&gt; Satisfied clients</a:t>
            </a:r>
          </a:p>
        </p:txBody>
      </p:sp>
    </p:spTree>
    <p:extLst>
      <p:ext uri="{BB962C8B-B14F-4D97-AF65-F5344CB8AC3E}">
        <p14:creationId xmlns:p14="http://schemas.microsoft.com/office/powerpoint/2010/main" val="2844175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test?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4817" y="2967335"/>
            <a:ext cx="101023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Anything that can affect </a:t>
            </a:r>
            <a:r>
              <a:rPr lang="en-U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behaviour</a:t>
            </a:r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!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910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test?</a:t>
            </a:r>
          </a:p>
        </p:txBody>
      </p:sp>
      <p:pic>
        <p:nvPicPr>
          <p:cNvPr id="3" name="Picture 2" descr="A/B Testing Conversion Funne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516" y="1853754"/>
            <a:ext cx="5219700" cy="4139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What is A/B testi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108" y="1853754"/>
            <a:ext cx="4154805" cy="41357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0160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do a/b testing?</a:t>
            </a:r>
          </a:p>
        </p:txBody>
      </p:sp>
      <p:sp>
        <p:nvSpPr>
          <p:cNvPr id="4" name="Rectangle 3"/>
          <p:cNvSpPr/>
          <p:nvPr/>
        </p:nvSpPr>
        <p:spPr>
          <a:xfrm>
            <a:off x="1450782" y="2967335"/>
            <a:ext cx="92544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 PINPOINT success:</a:t>
            </a:r>
          </a:p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Which change made the impact?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1259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do a/b testing?</a:t>
            </a:r>
          </a:p>
        </p:txBody>
      </p:sp>
      <p:sp>
        <p:nvSpPr>
          <p:cNvPr id="4" name="Rectangle 3"/>
          <p:cNvSpPr/>
          <p:nvPr/>
        </p:nvSpPr>
        <p:spPr>
          <a:xfrm>
            <a:off x="641519" y="3141444"/>
            <a:ext cx="112233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Aim: Making the most of what you have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4187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do a/b testing?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3579" y="2501018"/>
            <a:ext cx="98392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Making more out of </a:t>
            </a:r>
            <a:r>
              <a:rPr lang="en-US" u="sng" dirty="0"/>
              <a:t>existing</a:t>
            </a:r>
            <a:r>
              <a:rPr lang="en-US" dirty="0"/>
              <a:t> traffic without paying to attract more!</a:t>
            </a:r>
          </a:p>
          <a:p>
            <a:endParaRPr lang="en-US" dirty="0"/>
          </a:p>
          <a:p>
            <a:r>
              <a:rPr lang="en-US" dirty="0"/>
              <a:t>We can make careful changes to user experiences to continuously improve over time.</a:t>
            </a:r>
          </a:p>
          <a:p>
            <a:endParaRPr lang="en-US" dirty="0"/>
          </a:p>
          <a:p>
            <a:r>
              <a:rPr lang="en-US" dirty="0"/>
              <a:t>Follow through with strategies that we KNOW are effective, and ELIMINATE those which we KNOW are not! </a:t>
            </a:r>
          </a:p>
          <a:p>
            <a:endParaRPr lang="en-US" dirty="0"/>
          </a:p>
          <a:p>
            <a:r>
              <a:rPr lang="en-US" dirty="0"/>
              <a:t>Return on investment can be massive:</a:t>
            </a:r>
          </a:p>
          <a:p>
            <a:r>
              <a:rPr lang="en-US" u="sng" dirty="0"/>
              <a:t>-small change</a:t>
            </a:r>
            <a:r>
              <a:rPr lang="en-US" dirty="0"/>
              <a:t>s can result in </a:t>
            </a:r>
            <a:r>
              <a:rPr lang="en-US" u="sng" dirty="0"/>
              <a:t>significant increases</a:t>
            </a:r>
            <a:r>
              <a:rPr lang="en-US" dirty="0"/>
              <a:t> in leads generated, sales and revenue and REDUCE COSTS</a:t>
            </a:r>
          </a:p>
        </p:txBody>
      </p:sp>
    </p:spTree>
    <p:extLst>
      <p:ext uri="{BB962C8B-B14F-4D97-AF65-F5344CB8AC3E}">
        <p14:creationId xmlns:p14="http://schemas.microsoft.com/office/powerpoint/2010/main" val="416642191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304</TotalTime>
  <Words>1091</Words>
  <Application>Microsoft Office PowerPoint</Application>
  <PresentationFormat>Widescreen</PresentationFormat>
  <Paragraphs>148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DengXian</vt:lpstr>
      <vt:lpstr>Proxima</vt:lpstr>
      <vt:lpstr>Arial</vt:lpstr>
      <vt:lpstr>Arial Black</vt:lpstr>
      <vt:lpstr>Calibri</vt:lpstr>
      <vt:lpstr>Gill Sans MT</vt:lpstr>
      <vt:lpstr>Helvetica</vt:lpstr>
      <vt:lpstr>Times New Roman</vt:lpstr>
      <vt:lpstr>Gallery</vt:lpstr>
      <vt:lpstr>A/B Testing</vt:lpstr>
      <vt:lpstr>What is a/b Testing?</vt:lpstr>
      <vt:lpstr>How do we measure performance?</vt:lpstr>
      <vt:lpstr>How do we measure performance?</vt:lpstr>
      <vt:lpstr>What can you test?</vt:lpstr>
      <vt:lpstr>What can you test?</vt:lpstr>
      <vt:lpstr>Why do we do a/b testing?</vt:lpstr>
      <vt:lpstr>Why do we do a/b testing?</vt:lpstr>
      <vt:lpstr>Why do we do a/b testing?</vt:lpstr>
      <vt:lpstr>Why do we do a/b testing?</vt:lpstr>
      <vt:lpstr>How do we a/b test?</vt:lpstr>
      <vt:lpstr>How do we a/b test?</vt:lpstr>
      <vt:lpstr>How do we a/b test?</vt:lpstr>
      <vt:lpstr>How do we a/b  test?</vt:lpstr>
      <vt:lpstr>How do we a/b test?</vt:lpstr>
      <vt:lpstr>How do we  A/b test?</vt:lpstr>
      <vt:lpstr>How do we a/b test?</vt:lpstr>
      <vt:lpstr>How do we a/b test?</vt:lpstr>
      <vt:lpstr>How do we a/b test?</vt:lpstr>
      <vt:lpstr>How do we a/b test?</vt:lpstr>
      <vt:lpstr>How do we a/b test?</vt:lpstr>
      <vt:lpstr>How do we a/b test?</vt:lpstr>
      <vt:lpstr>How do we a/b test?</vt:lpstr>
      <vt:lpstr>How do we a/b test?</vt:lpstr>
      <vt:lpstr>How do we a/b test?</vt:lpstr>
      <vt:lpstr>How do we a/b test?</vt:lpstr>
      <vt:lpstr>How do we a/b test?</vt:lpstr>
      <vt:lpstr>Results from a/b testing</vt:lpstr>
      <vt:lpstr>Results from a/b testing</vt:lpstr>
      <vt:lpstr>Results from a/b testing</vt:lpstr>
      <vt:lpstr>Results from a/b testing</vt:lpstr>
      <vt:lpstr>Other forms of testing</vt:lpstr>
      <vt:lpstr>Multivariate testing - a useful follow up of a/b testing results</vt:lpstr>
      <vt:lpstr>Multivariate testing </vt:lpstr>
      <vt:lpstr>Bandit testing- learning in real time</vt:lpstr>
      <vt:lpstr>Key takeaways</vt:lpstr>
      <vt:lpstr>Key takeaways</vt:lpstr>
      <vt:lpstr>Key takeaways</vt:lpstr>
      <vt:lpstr>Key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A/B Testing</dc:title>
  <dc:creator>ChrissieMen</dc:creator>
  <cp:lastModifiedBy>Office365</cp:lastModifiedBy>
  <cp:revision>17</cp:revision>
  <dcterms:created xsi:type="dcterms:W3CDTF">2017-09-08T19:31:04Z</dcterms:created>
  <dcterms:modified xsi:type="dcterms:W3CDTF">2017-12-05T09:58:41Z</dcterms:modified>
</cp:coreProperties>
</file>