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8" r:id="rId3"/>
    <p:sldId id="259" r:id="rId4"/>
    <p:sldId id="260" r:id="rId5"/>
    <p:sldId id="262" r:id="rId6"/>
    <p:sldId id="263" r:id="rId7"/>
    <p:sldId id="264" r:id="rId8"/>
    <p:sldId id="265" r:id="rId9"/>
    <p:sldId id="266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6CCDE4-0A3E-4EF6-BE96-0C3DBE13EA1F}" type="datetimeFigureOut">
              <a:rPr lang="en-MY" smtClean="0"/>
              <a:t>31/3/2018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FE276C-E0ED-42DD-8EF7-0591B3235076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470859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E276C-E0ED-42DD-8EF7-0591B3235076}" type="slidenum">
              <a:rPr lang="en-MY" smtClean="0"/>
              <a:t>1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1552077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8E5DC-F853-4489-89CF-4096D22D5C37}" type="slidenum">
              <a:rPr lang="en-MY" smtClean="0"/>
              <a:t>2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328145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8E5DC-F853-4489-89CF-4096D22D5C37}" type="slidenum">
              <a:rPr lang="en-MY" smtClean="0"/>
              <a:t>3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328145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8E5DC-F853-4489-89CF-4096D22D5C37}" type="slidenum">
              <a:rPr lang="en-MY" smtClean="0"/>
              <a:t>4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328145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F7244-19DF-4F2D-8AAF-51EB8075F48D}" type="slidenum">
              <a:rPr lang="en-MY" smtClean="0"/>
              <a:t>5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1200246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E276C-E0ED-42DD-8EF7-0591B3235076}" type="slidenum">
              <a:rPr lang="en-MY" smtClean="0"/>
              <a:t>6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81180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E276C-E0ED-42DD-8EF7-0591B3235076}" type="slidenum">
              <a:rPr lang="en-MY" smtClean="0"/>
              <a:t>7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5730893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E276C-E0ED-42DD-8EF7-0591B3235076}" type="slidenum">
              <a:rPr lang="en-MY" smtClean="0"/>
              <a:t>8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5730893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2CE567-116A-4F50-B546-0828DE6232FE}" type="slidenum">
              <a:rPr lang="en-MY" smtClean="0"/>
              <a:t>9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397236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0EF82-B155-4AEC-8C8B-EC858B4E1082}" type="datetimeFigureOut">
              <a:rPr lang="en-MY" smtClean="0"/>
              <a:t>31/3/2018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63DAA-E3E9-44FB-A757-0C9462C1FAE5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028126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0EF82-B155-4AEC-8C8B-EC858B4E1082}" type="datetimeFigureOut">
              <a:rPr lang="en-MY" smtClean="0"/>
              <a:t>31/3/2018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63DAA-E3E9-44FB-A757-0C9462C1FAE5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226623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0EF82-B155-4AEC-8C8B-EC858B4E1082}" type="datetimeFigureOut">
              <a:rPr lang="en-MY" smtClean="0"/>
              <a:t>31/3/2018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63DAA-E3E9-44FB-A757-0C9462C1FAE5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154971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0EF82-B155-4AEC-8C8B-EC858B4E1082}" type="datetimeFigureOut">
              <a:rPr lang="en-MY" smtClean="0"/>
              <a:t>31/3/2018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63DAA-E3E9-44FB-A757-0C9462C1FAE5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76978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0EF82-B155-4AEC-8C8B-EC858B4E1082}" type="datetimeFigureOut">
              <a:rPr lang="en-MY" smtClean="0"/>
              <a:t>31/3/2018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63DAA-E3E9-44FB-A757-0C9462C1FAE5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524253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0EF82-B155-4AEC-8C8B-EC858B4E1082}" type="datetimeFigureOut">
              <a:rPr lang="en-MY" smtClean="0"/>
              <a:t>31/3/2018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63DAA-E3E9-44FB-A757-0C9462C1FAE5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048270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0EF82-B155-4AEC-8C8B-EC858B4E1082}" type="datetimeFigureOut">
              <a:rPr lang="en-MY" smtClean="0"/>
              <a:t>31/3/2018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63DAA-E3E9-44FB-A757-0C9462C1FAE5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197049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0EF82-B155-4AEC-8C8B-EC858B4E1082}" type="datetimeFigureOut">
              <a:rPr lang="en-MY" smtClean="0"/>
              <a:t>31/3/2018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63DAA-E3E9-44FB-A757-0C9462C1FAE5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596819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0EF82-B155-4AEC-8C8B-EC858B4E1082}" type="datetimeFigureOut">
              <a:rPr lang="en-MY" smtClean="0"/>
              <a:t>31/3/2018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63DAA-E3E9-44FB-A757-0C9462C1FAE5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714966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0EF82-B155-4AEC-8C8B-EC858B4E1082}" type="datetimeFigureOut">
              <a:rPr lang="en-MY" smtClean="0"/>
              <a:t>31/3/2018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63DAA-E3E9-44FB-A757-0C9462C1FAE5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953163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0EF82-B155-4AEC-8C8B-EC858B4E1082}" type="datetimeFigureOut">
              <a:rPr lang="en-MY" smtClean="0"/>
              <a:t>31/3/2018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63DAA-E3E9-44FB-A757-0C9462C1FAE5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675887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30EF82-B155-4AEC-8C8B-EC858B4E1082}" type="datetimeFigureOut">
              <a:rPr lang="en-MY" smtClean="0"/>
              <a:t>31/3/2018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A63DAA-E3E9-44FB-A757-0C9462C1FAE5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48496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72"/>
          <a:stretch/>
        </p:blipFill>
        <p:spPr bwMode="auto">
          <a:xfrm>
            <a:off x="0" y="13854"/>
            <a:ext cx="9144000" cy="68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ction Button: Custom 4">
            <a:hlinkClick r:id="" action="ppaction://hlinkshowjump?jump=lastslide" highlightClick="1"/>
          </p:cNvPr>
          <p:cNvSpPr/>
          <p:nvPr/>
        </p:nvSpPr>
        <p:spPr>
          <a:xfrm>
            <a:off x="8103192" y="6044194"/>
            <a:ext cx="835515" cy="576064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latin typeface="楷体" pitchFamily="49" charset="-122"/>
                <a:ea typeface="楷体" pitchFamily="49" charset="-122"/>
              </a:rPr>
              <a:t>尾页</a:t>
            </a:r>
            <a:endParaRPr lang="en-MY" sz="2400" dirty="0">
              <a:latin typeface="楷体" pitchFamily="49" charset="-122"/>
              <a:ea typeface="楷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886643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683568" y="1196752"/>
            <a:ext cx="1721368" cy="72008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3200" b="1" dirty="0">
                <a:latin typeface="楷体" pitchFamily="49" charset="-122"/>
                <a:ea typeface="楷体" pitchFamily="49" charset="-122"/>
              </a:rPr>
              <a:t>原文</a:t>
            </a:r>
            <a:endParaRPr lang="en-MY" sz="3200" b="1" dirty="0"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464" b="53776" l="9766" r="9267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539" t="8515" r="539" b="45742"/>
          <a:stretch/>
        </p:blipFill>
        <p:spPr bwMode="auto">
          <a:xfrm rot="16200000">
            <a:off x="5287505" y="2281447"/>
            <a:ext cx="4199370" cy="3902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6166655" y="2792210"/>
            <a:ext cx="1080120" cy="576065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析题</a:t>
            </a:r>
            <a:endParaRPr lang="en-MY" sz="2400" b="1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12484" y="3371380"/>
            <a:ext cx="254940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塞下曲：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借用唐代流行的乐府题目而写时事与心声，其主题是要求平定边患。</a:t>
            </a:r>
            <a:endParaRPr lang="en-MY" sz="24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3" name="Action Button: Custom 12">
            <a:hlinkClick r:id="" action="ppaction://hlinkshowjump?jump=firstslide" highlightClick="1"/>
          </p:cNvPr>
          <p:cNvSpPr/>
          <p:nvPr/>
        </p:nvSpPr>
        <p:spPr>
          <a:xfrm>
            <a:off x="7092280" y="6044194"/>
            <a:ext cx="857272" cy="576064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latin typeface="楷体" pitchFamily="49" charset="-122"/>
                <a:ea typeface="楷体" pitchFamily="49" charset="-122"/>
              </a:rPr>
              <a:t>首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页</a:t>
            </a:r>
            <a:endParaRPr lang="en-MY" sz="24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5" name="Action Button: Custom 14">
            <a:hlinkClick r:id="" action="ppaction://hlinkshowjump?jump=lastslide" highlightClick="1"/>
          </p:cNvPr>
          <p:cNvSpPr/>
          <p:nvPr/>
        </p:nvSpPr>
        <p:spPr>
          <a:xfrm>
            <a:off x="8103192" y="6044194"/>
            <a:ext cx="835515" cy="576064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latin typeface="楷体" pitchFamily="49" charset="-122"/>
                <a:ea typeface="楷体" pitchFamily="49" charset="-122"/>
              </a:rPr>
              <a:t>尾页</a:t>
            </a:r>
            <a:endParaRPr lang="en-MY" sz="2400" dirty="0"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11" name="Picture 10"/>
          <p:cNvPicPr/>
          <p:nvPr/>
        </p:nvPicPr>
        <p:blipFill rotWithShape="1">
          <a:blip r:embed="rId6"/>
          <a:srcRect l="34720" t="41801" r="38698" b="30541"/>
          <a:stretch/>
        </p:blipFill>
        <p:spPr bwMode="auto">
          <a:xfrm>
            <a:off x="393824" y="2420888"/>
            <a:ext cx="5020567" cy="336190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89793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683568" y="1196752"/>
            <a:ext cx="1721368" cy="72008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3200" b="1" dirty="0">
                <a:latin typeface="楷体" pitchFamily="49" charset="-122"/>
                <a:ea typeface="楷体" pitchFamily="49" charset="-122"/>
              </a:rPr>
              <a:t>原文</a:t>
            </a:r>
            <a:endParaRPr lang="en-MY" sz="3200" b="1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3" name="Action Button: Custom 12">
            <a:hlinkClick r:id="" action="ppaction://hlinkshowjump?jump=firstslide" highlightClick="1"/>
          </p:cNvPr>
          <p:cNvSpPr/>
          <p:nvPr/>
        </p:nvSpPr>
        <p:spPr>
          <a:xfrm>
            <a:off x="6156176" y="6044194"/>
            <a:ext cx="857272" cy="576064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latin typeface="楷体" pitchFamily="49" charset="-122"/>
                <a:ea typeface="楷体" pitchFamily="49" charset="-122"/>
              </a:rPr>
              <a:t>首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页</a:t>
            </a:r>
            <a:endParaRPr lang="en-MY" sz="24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5" name="Action Button: Custom 14">
            <a:hlinkClick r:id="" action="ppaction://hlinkshowjump?jump=lastslide" highlightClick="1"/>
          </p:cNvPr>
          <p:cNvSpPr/>
          <p:nvPr/>
        </p:nvSpPr>
        <p:spPr>
          <a:xfrm>
            <a:off x="8103192" y="6044194"/>
            <a:ext cx="835515" cy="576064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latin typeface="楷体" pitchFamily="49" charset="-122"/>
                <a:ea typeface="楷体" pitchFamily="49" charset="-122"/>
              </a:rPr>
              <a:t>尾页</a:t>
            </a:r>
            <a:endParaRPr lang="en-MY" sz="24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4" name="Action Button: Custom 13">
            <a:hlinkClick r:id="" action="ppaction://hlinkshowjump?jump=previousslide" highlightClick="1"/>
          </p:cNvPr>
          <p:cNvSpPr/>
          <p:nvPr/>
        </p:nvSpPr>
        <p:spPr>
          <a:xfrm>
            <a:off x="7176345" y="6044194"/>
            <a:ext cx="864096" cy="576064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latin typeface="楷体" pitchFamily="49" charset="-122"/>
                <a:ea typeface="楷体" pitchFamily="49" charset="-122"/>
              </a:rPr>
              <a:t>前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页</a:t>
            </a:r>
            <a:endParaRPr lang="en-MY" sz="2400" dirty="0"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16" name="Picture 15"/>
          <p:cNvPicPr/>
          <p:nvPr/>
        </p:nvPicPr>
        <p:blipFill rotWithShape="1">
          <a:blip r:embed="rId4"/>
          <a:srcRect l="34720" t="41801" r="38698" b="30541"/>
          <a:stretch/>
        </p:blipFill>
        <p:spPr bwMode="auto">
          <a:xfrm>
            <a:off x="445305" y="2273996"/>
            <a:ext cx="4804543" cy="29298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Line Callout 3 2"/>
          <p:cNvSpPr/>
          <p:nvPr/>
        </p:nvSpPr>
        <p:spPr>
          <a:xfrm>
            <a:off x="5940152" y="2263384"/>
            <a:ext cx="2707723" cy="727007"/>
          </a:xfrm>
          <a:prstGeom prst="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33461"/>
              <a:gd name="adj6" fmla="val -25547"/>
              <a:gd name="adj7" fmla="val 56044"/>
              <a:gd name="adj8" fmla="val -3571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天山：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指祁连山。</a:t>
            </a:r>
            <a:endParaRPr lang="en-MY" sz="24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1" name="Line Callout 3 10"/>
          <p:cNvSpPr/>
          <p:nvPr/>
        </p:nvSpPr>
        <p:spPr>
          <a:xfrm>
            <a:off x="5940152" y="3106022"/>
            <a:ext cx="2707723" cy="727007"/>
          </a:xfrm>
          <a:prstGeom prst="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33461"/>
              <a:gd name="adj6" fmla="val -25547"/>
              <a:gd name="adj7" fmla="val 50327"/>
              <a:gd name="adj8" fmla="val -39295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折柳：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即</a:t>
            </a:r>
            <a:r>
              <a:rPr lang="en-US" altLang="zh-CN" sz="2400" dirty="0" smtClean="0">
                <a:latin typeface="楷体" pitchFamily="49" charset="-122"/>
                <a:ea typeface="楷体" pitchFamily="49" charset="-122"/>
              </a:rPr>
              <a:t>《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折杨柳</a:t>
            </a:r>
            <a:r>
              <a:rPr lang="en-US" altLang="zh-CN" sz="2400" dirty="0" smtClean="0">
                <a:latin typeface="楷体" pitchFamily="49" charset="-122"/>
                <a:ea typeface="楷体" pitchFamily="49" charset="-122"/>
              </a:rPr>
              <a:t>》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，古乐曲名。</a:t>
            </a:r>
            <a:endParaRPr lang="en-MY" sz="24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2" name="Line Callout 3 11"/>
          <p:cNvSpPr/>
          <p:nvPr/>
        </p:nvSpPr>
        <p:spPr>
          <a:xfrm>
            <a:off x="5905147" y="4005064"/>
            <a:ext cx="2707723" cy="1305308"/>
          </a:xfrm>
          <a:prstGeom prst="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33461"/>
              <a:gd name="adj6" fmla="val -25547"/>
              <a:gd name="adj7" fmla="val 21741"/>
              <a:gd name="adj8" fmla="val -3776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金鼓：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指锣，进军时击鼓，退军时鸣金。</a:t>
            </a:r>
            <a:endParaRPr lang="en-MY" sz="24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4" name="Oval 3"/>
          <p:cNvSpPr/>
          <p:nvPr/>
        </p:nvSpPr>
        <p:spPr>
          <a:xfrm>
            <a:off x="1187624" y="2230198"/>
            <a:ext cx="936104" cy="727007"/>
          </a:xfrm>
          <a:prstGeom prst="ellipse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7" name="Oval 16"/>
          <p:cNvSpPr/>
          <p:nvPr/>
        </p:nvSpPr>
        <p:spPr>
          <a:xfrm>
            <a:off x="1655676" y="2957205"/>
            <a:ext cx="936104" cy="727007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8" name="Oval 17"/>
          <p:cNvSpPr/>
          <p:nvPr/>
        </p:nvSpPr>
        <p:spPr>
          <a:xfrm>
            <a:off x="1655676" y="3641560"/>
            <a:ext cx="936104" cy="727007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1160383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2" grpId="0" animBg="1"/>
      <p:bldP spid="4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000" b="84138" l="6052" r="9337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57" t="18132" r="7831" b="19614"/>
          <a:stretch/>
        </p:blipFill>
        <p:spPr bwMode="auto">
          <a:xfrm rot="5400000">
            <a:off x="6994494" y="3165931"/>
            <a:ext cx="3385617" cy="859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8303593" y="2441674"/>
            <a:ext cx="7555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楷体" pitchFamily="49" charset="-122"/>
                <a:ea typeface="楷体" pitchFamily="49" charset="-122"/>
              </a:rPr>
              <a:t>白</a:t>
            </a:r>
            <a:r>
              <a:rPr lang="zh-CN" altLang="en-US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楷体" pitchFamily="49" charset="-122"/>
                <a:ea typeface="楷体" pitchFamily="49" charset="-122"/>
              </a:rPr>
              <a:t>话译文</a:t>
            </a:r>
            <a:endParaRPr lang="en-MY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6" name="Action Button: Custom 15">
            <a:hlinkClick r:id="" action="ppaction://hlinkshowjump?jump=firstslide" highlightClick="1"/>
          </p:cNvPr>
          <p:cNvSpPr/>
          <p:nvPr/>
        </p:nvSpPr>
        <p:spPr>
          <a:xfrm>
            <a:off x="6156176" y="6171518"/>
            <a:ext cx="857272" cy="576064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latin typeface="楷体" pitchFamily="49" charset="-122"/>
                <a:ea typeface="楷体" pitchFamily="49" charset="-122"/>
              </a:rPr>
              <a:t>首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页</a:t>
            </a:r>
            <a:endParaRPr lang="en-MY" sz="24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7" name="Action Button: Custom 16">
            <a:hlinkClick r:id="" action="ppaction://hlinkshowjump?jump=previousslide" highlightClick="1"/>
          </p:cNvPr>
          <p:cNvSpPr/>
          <p:nvPr/>
        </p:nvSpPr>
        <p:spPr>
          <a:xfrm>
            <a:off x="7164288" y="6157663"/>
            <a:ext cx="864096" cy="576064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latin typeface="楷体" pitchFamily="49" charset="-122"/>
                <a:ea typeface="楷体" pitchFamily="49" charset="-122"/>
              </a:rPr>
              <a:t>前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页</a:t>
            </a:r>
            <a:endParaRPr lang="en-MY" sz="24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8" name="Action Button: Custom 17">
            <a:hlinkClick r:id="" action="ppaction://hlinkshowjump?jump=lastslide" highlightClick="1"/>
          </p:cNvPr>
          <p:cNvSpPr/>
          <p:nvPr/>
        </p:nvSpPr>
        <p:spPr>
          <a:xfrm>
            <a:off x="8103192" y="6172008"/>
            <a:ext cx="835515" cy="576064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latin typeface="楷体" pitchFamily="49" charset="-122"/>
                <a:ea typeface="楷体" pitchFamily="49" charset="-122"/>
              </a:rPr>
              <a:t>尾页</a:t>
            </a:r>
            <a:endParaRPr lang="en-MY" sz="2400" dirty="0"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19" name="Picture 18"/>
          <p:cNvPicPr/>
          <p:nvPr/>
        </p:nvPicPr>
        <p:blipFill rotWithShape="1">
          <a:blip r:embed="rId6"/>
          <a:srcRect l="34721" t="24116" r="23870" b="24105"/>
          <a:stretch/>
        </p:blipFill>
        <p:spPr bwMode="auto">
          <a:xfrm>
            <a:off x="395536" y="404664"/>
            <a:ext cx="7632847" cy="546004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51728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3504" y="620688"/>
            <a:ext cx="3754760" cy="864095"/>
          </a:xfrm>
        </p:spPr>
        <p:txBody>
          <a:bodyPr>
            <a:prstTxWarp prst="textWave2">
              <a:avLst/>
            </a:prstTxWarp>
          </a:bodyPr>
          <a:lstStyle/>
          <a:p>
            <a:r>
              <a:rPr lang="zh-CN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楷体" pitchFamily="49" charset="-122"/>
                <a:ea typeface="楷体" pitchFamily="49" charset="-122"/>
              </a:rPr>
              <a:t>作者简介</a:t>
            </a:r>
            <a:endParaRPr lang="en-MY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87824" y="1419617"/>
            <a:ext cx="5400600" cy="4524315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李白（</a:t>
            </a:r>
            <a:r>
              <a:rPr lang="en-US" altLang="zh-CN" sz="2400" dirty="0" smtClean="0">
                <a:latin typeface="楷体" pitchFamily="49" charset="-122"/>
                <a:ea typeface="楷体" pitchFamily="49" charset="-122"/>
              </a:rPr>
              <a:t>701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～</a:t>
            </a:r>
            <a:r>
              <a:rPr lang="en-US" altLang="zh-CN" sz="2400" dirty="0" smtClean="0">
                <a:latin typeface="楷体" pitchFamily="49" charset="-122"/>
                <a:ea typeface="楷体" pitchFamily="49" charset="-122"/>
              </a:rPr>
              <a:t>762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），字太白，号青莲居士。是屈原之后最具个性特色、最伟大的浪漫主义诗人。</a:t>
            </a:r>
            <a:endParaRPr lang="en-US" altLang="zh-CN" sz="2400" dirty="0" smtClean="0">
              <a:latin typeface="楷体" pitchFamily="49" charset="-122"/>
              <a:ea typeface="楷体" pitchFamily="49" charset="-122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其诗以抒情为主，表现出蔑视权贵的傲岸精神，对人民疾苦表示同情，又善于描绘自然景色，表达对祖国山河的热爱。</a:t>
            </a:r>
            <a:endParaRPr lang="en-US" altLang="zh-CN" sz="2400" dirty="0" smtClean="0">
              <a:latin typeface="楷体" pitchFamily="49" charset="-122"/>
              <a:ea typeface="楷体" pitchFamily="49" charset="-122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诗风雄奇豪放，想象丰富，语言流转自然，音律和谐多变，善于从民间文艺和神话传说中吸取营养和素材，构成其特有的瑰玮绚烂的色彩，达到盛唐诗歌艺术的巅峰。</a:t>
            </a:r>
            <a:endParaRPr lang="en-MY" sz="24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7" name="Action Button: Custom 6">
            <a:hlinkClick r:id="" action="ppaction://hlinkshowjump?jump=previousslide" highlightClick="1"/>
          </p:cNvPr>
          <p:cNvSpPr/>
          <p:nvPr/>
        </p:nvSpPr>
        <p:spPr>
          <a:xfrm>
            <a:off x="7031632" y="6014679"/>
            <a:ext cx="864096" cy="576064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latin typeface="楷体" pitchFamily="49" charset="-122"/>
                <a:ea typeface="楷体" pitchFamily="49" charset="-122"/>
              </a:rPr>
              <a:t>前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页</a:t>
            </a:r>
            <a:endParaRPr lang="en-MY" sz="2400" dirty="0"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361" y="1700808"/>
            <a:ext cx="2567713" cy="31602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Action Button: Custom 12">
            <a:hlinkClick r:id="" action="ppaction://hlinkshowjump?jump=firstslide" highlightClick="1"/>
          </p:cNvPr>
          <p:cNvSpPr/>
          <p:nvPr/>
        </p:nvSpPr>
        <p:spPr>
          <a:xfrm>
            <a:off x="6011091" y="5998243"/>
            <a:ext cx="857272" cy="576064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latin typeface="楷体" pitchFamily="49" charset="-122"/>
                <a:ea typeface="楷体" pitchFamily="49" charset="-122"/>
              </a:rPr>
              <a:t>首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页</a:t>
            </a:r>
            <a:endParaRPr lang="en-MY" sz="24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4" name="Action Button: Custom 13">
            <a:hlinkClick r:id="" action="ppaction://hlinkshowjump?jump=lastslide" highlightClick="1"/>
          </p:cNvPr>
          <p:cNvSpPr/>
          <p:nvPr/>
        </p:nvSpPr>
        <p:spPr>
          <a:xfrm>
            <a:off x="8100392" y="6014679"/>
            <a:ext cx="835515" cy="576064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latin typeface="楷体" pitchFamily="49" charset="-122"/>
                <a:ea typeface="楷体" pitchFamily="49" charset="-122"/>
              </a:rPr>
              <a:t>尾页</a:t>
            </a:r>
            <a:endParaRPr lang="en-MY" sz="2400" dirty="0"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65" y="1700808"/>
            <a:ext cx="2447109" cy="2736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15" y="1437307"/>
            <a:ext cx="1872208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楷体" pitchFamily="49" charset="-122"/>
                <a:ea typeface="楷体" pitchFamily="49" charset="-122"/>
              </a:rPr>
              <a:t>古诗鉴赏</a:t>
            </a:r>
            <a:endParaRPr lang="en-MY" sz="4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5" name="Content Placeholder 5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317" b="89209" l="2462" r="993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2556" y="-42874"/>
            <a:ext cx="10009112" cy="7704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90809" y="1772816"/>
            <a:ext cx="7920880" cy="378565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zh-CN" altLang="en-US" sz="3000" dirty="0" smtClean="0">
                <a:latin typeface="楷体" pitchFamily="49" charset="-122"/>
                <a:ea typeface="楷体" pitchFamily="49" charset="-122"/>
              </a:rPr>
              <a:t>是六组诗的第一组诗。</a:t>
            </a:r>
            <a:endParaRPr lang="en-US" altLang="zh-CN" sz="3000" dirty="0" smtClean="0">
              <a:latin typeface="楷体" pitchFamily="49" charset="-122"/>
              <a:ea typeface="楷体" pitchFamily="49" charset="-122"/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zh-CN" altLang="en-US" sz="3000" dirty="0" smtClean="0">
                <a:latin typeface="楷体" pitchFamily="49" charset="-122"/>
                <a:ea typeface="楷体" pitchFamily="49" charset="-122"/>
              </a:rPr>
              <a:t>以乐观高亢的基调和雄浑壮美的意境反映了盛唐的精神风貌，描绘了守边将士在沙场上征战的艰苦生活，歌颂了他们忠心报国的英勇精神。</a:t>
            </a:r>
            <a:endParaRPr lang="en-US" altLang="zh-CN" sz="3000" dirty="0" smtClean="0">
              <a:latin typeface="楷体" pitchFamily="49" charset="-122"/>
              <a:ea typeface="楷体" pitchFamily="49" charset="-122"/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zh-CN" altLang="en-US" sz="3000" dirty="0" smtClean="0">
                <a:latin typeface="楷体" pitchFamily="49" charset="-122"/>
                <a:ea typeface="楷体" pitchFamily="49" charset="-122"/>
              </a:rPr>
              <a:t>诗中有对战斗场景的描述，也有对闺中柔情的抒写，内容丰富，意境浑成，格调昂扬，豪气充溢，表现了诗人高尚的爱国情操。</a:t>
            </a:r>
            <a:endParaRPr lang="en-MY" sz="30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7" name="Action Button: Custom 6">
            <a:hlinkClick r:id="" action="ppaction://hlinkshowjump?jump=firstslide" highlightClick="1"/>
          </p:cNvPr>
          <p:cNvSpPr/>
          <p:nvPr/>
        </p:nvSpPr>
        <p:spPr>
          <a:xfrm>
            <a:off x="6011091" y="6209959"/>
            <a:ext cx="857272" cy="576064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latin typeface="楷体" pitchFamily="49" charset="-122"/>
                <a:ea typeface="楷体" pitchFamily="49" charset="-122"/>
              </a:rPr>
              <a:t>首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页</a:t>
            </a:r>
            <a:endParaRPr lang="en-MY" sz="24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8" name="Action Button: Custom 7">
            <a:hlinkClick r:id="" action="ppaction://hlinkshowjump?jump=previousslide" highlightClick="1"/>
          </p:cNvPr>
          <p:cNvSpPr/>
          <p:nvPr/>
        </p:nvSpPr>
        <p:spPr>
          <a:xfrm>
            <a:off x="7010703" y="6209959"/>
            <a:ext cx="864096" cy="576064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latin typeface="楷体" pitchFamily="49" charset="-122"/>
                <a:ea typeface="楷体" pitchFamily="49" charset="-122"/>
              </a:rPr>
              <a:t>前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页</a:t>
            </a:r>
            <a:endParaRPr lang="en-MY" sz="24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9" name="Action Button: Custom 8">
            <a:hlinkClick r:id="" action="ppaction://hlinkshowjump?jump=lastslide" highlightClick="1"/>
          </p:cNvPr>
          <p:cNvSpPr/>
          <p:nvPr/>
        </p:nvSpPr>
        <p:spPr>
          <a:xfrm>
            <a:off x="7956376" y="6209959"/>
            <a:ext cx="835515" cy="576064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latin typeface="楷体" pitchFamily="49" charset="-122"/>
                <a:ea typeface="楷体" pitchFamily="49" charset="-122"/>
              </a:rPr>
              <a:t>尾页</a:t>
            </a:r>
            <a:endParaRPr lang="en-MY" sz="2400" dirty="0">
              <a:latin typeface="楷体" pitchFamily="49" charset="-122"/>
              <a:ea typeface="楷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219652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å¡ä¸æ² æç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5946"/>
            <a:ext cx="8229600" cy="94466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zh-CN" altLang="en-US" sz="3200" b="1" dirty="0" smtClean="0">
                <a:latin typeface="楷体" pitchFamily="49" charset="-122"/>
                <a:ea typeface="楷体" pitchFamily="49" charset="-122"/>
              </a:rPr>
              <a:t>五月天山雪，无花只有寒。</a:t>
            </a:r>
            <a:br>
              <a:rPr lang="zh-CN" altLang="en-US" sz="3200" b="1" dirty="0" smtClean="0">
                <a:latin typeface="楷体" pitchFamily="49" charset="-122"/>
                <a:ea typeface="楷体" pitchFamily="49" charset="-122"/>
              </a:rPr>
            </a:br>
            <a:r>
              <a:rPr lang="zh-CN" altLang="en-US" sz="3200" b="1" dirty="0" smtClean="0">
                <a:latin typeface="楷体" pitchFamily="49" charset="-122"/>
                <a:ea typeface="楷体" pitchFamily="49" charset="-122"/>
              </a:rPr>
              <a:t>笛中闻折柳，春色未曾看。</a:t>
            </a:r>
            <a:endParaRPr lang="en-MY" sz="3200" b="1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764" y="908720"/>
            <a:ext cx="8820472" cy="5445224"/>
          </a:xfrm>
          <a:solidFill>
            <a:srgbClr val="FFFFFF">
              <a:alpha val="69804"/>
            </a:srgbClr>
          </a:solidFill>
        </p:spPr>
        <p:txBody>
          <a:bodyPr>
            <a:noAutofit/>
          </a:bodyPr>
          <a:lstStyle/>
          <a:p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首句言“五月天山雪”，已经扣紧题目。五月，在内地正值盛夏。天山孤拔，常年被积雪覆盖。这种内地与塞下在同一季节的景物上的巨大反差，被诗人敏锐地捕捉，然而，他没有具体细致地进行客观描写，而以轻淡之笔徐徐道出自己内心的感受：“无花只有寒”。</a:t>
            </a:r>
            <a:endParaRPr lang="en-US" altLang="zh-CN" sz="2400" dirty="0" smtClean="0"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“寒”字，隐约透露出诗人心绪的波动，何况寒风之中又传来</a:t>
            </a:r>
            <a:r>
              <a:rPr lang="en-US" altLang="zh-CN" sz="2400" dirty="0" smtClean="0">
                <a:latin typeface="楷体" pitchFamily="49" charset="-122"/>
                <a:ea typeface="楷体" pitchFamily="49" charset="-122"/>
              </a:rPr>
              <a:t>《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折杨柳</a:t>
            </a:r>
            <a:r>
              <a:rPr lang="en-US" altLang="zh-CN" sz="2400" dirty="0" smtClean="0">
                <a:latin typeface="楷体" pitchFamily="49" charset="-122"/>
                <a:ea typeface="楷体" pitchFamily="49" charset="-122"/>
              </a:rPr>
              <a:t>》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的凄凉曲调呢！春天在边疆是看不到的，人们只能从笛曲之中去领受，去回味。</a:t>
            </a:r>
            <a:endParaRPr lang="en-US" altLang="zh-CN" sz="2400" dirty="0" smtClean="0">
              <a:latin typeface="楷体" pitchFamily="49" charset="-122"/>
              <a:ea typeface="楷体" pitchFamily="49" charset="-122"/>
            </a:endParaRPr>
          </a:p>
          <a:p>
            <a:r>
              <a:rPr lang="en-US" altLang="zh-CN" sz="2400" dirty="0" smtClean="0">
                <a:latin typeface="楷体" pitchFamily="49" charset="-122"/>
                <a:ea typeface="楷体" pitchFamily="49" charset="-122"/>
              </a:rPr>
              <a:t>《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折杨柳</a:t>
            </a:r>
            <a:r>
              <a:rPr lang="en-US" altLang="zh-CN" sz="2400" dirty="0" smtClean="0">
                <a:latin typeface="楷体" pitchFamily="49" charset="-122"/>
                <a:ea typeface="楷体" pitchFamily="49" charset="-122"/>
              </a:rPr>
              <a:t>》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为乐府横吹曲，多写行客的愁苦。在这里，诗人写“闻折柳”，当亦包含着一层苍凉寒苦的情调。他是借听笛来渲染烘托这种气氛的。</a:t>
            </a:r>
            <a:endParaRPr lang="en-US" altLang="zh-CN" sz="2400" dirty="0" smtClean="0"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诗为五律，依惯例当于第二联作意思上的承转，但是李白却就首联顺势而下，不肯把苍凉情绪稍作收敛，这就突破了格律诗的羁绊，以气脉直行，豪纵不拘，语淡而雄浑为其特色了。</a:t>
            </a:r>
            <a:endParaRPr lang="en-MY" sz="24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5" name="Action Button: Custom 4">
            <a:hlinkClick r:id="" action="ppaction://hlinkshowjump?jump=firstslide" highlightClick="1"/>
          </p:cNvPr>
          <p:cNvSpPr/>
          <p:nvPr/>
        </p:nvSpPr>
        <p:spPr>
          <a:xfrm>
            <a:off x="6049163" y="6315472"/>
            <a:ext cx="857272" cy="576064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latin typeface="楷体" pitchFamily="49" charset="-122"/>
                <a:ea typeface="楷体" pitchFamily="49" charset="-122"/>
              </a:rPr>
              <a:t>首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页</a:t>
            </a:r>
            <a:endParaRPr lang="en-MY" sz="24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6" name="Action Button: Custom 5">
            <a:hlinkClick r:id="" action="ppaction://hlinkshowjump?jump=previousslide" highlightClick="1"/>
          </p:cNvPr>
          <p:cNvSpPr/>
          <p:nvPr/>
        </p:nvSpPr>
        <p:spPr>
          <a:xfrm>
            <a:off x="7010703" y="6315472"/>
            <a:ext cx="864096" cy="576064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latin typeface="楷体" pitchFamily="49" charset="-122"/>
                <a:ea typeface="楷体" pitchFamily="49" charset="-122"/>
              </a:rPr>
              <a:t>前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页</a:t>
            </a:r>
            <a:endParaRPr lang="en-MY" sz="24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7" name="Action Button: Custom 6">
            <a:hlinkClick r:id="" action="ppaction://hlinkshowjump?jump=lastslide" highlightClick="1"/>
          </p:cNvPr>
          <p:cNvSpPr/>
          <p:nvPr/>
        </p:nvSpPr>
        <p:spPr>
          <a:xfrm>
            <a:off x="7957151" y="6315472"/>
            <a:ext cx="835515" cy="576064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latin typeface="楷体" pitchFamily="49" charset="-122"/>
                <a:ea typeface="楷体" pitchFamily="49" charset="-122"/>
              </a:rPr>
              <a:t>尾页</a:t>
            </a:r>
            <a:endParaRPr lang="en-MY" sz="2400" dirty="0">
              <a:latin typeface="楷体" pitchFamily="49" charset="-122"/>
              <a:ea typeface="楷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2383651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å¡ä¸æ² æç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zh-CN" altLang="en-US" sz="3600" b="1" dirty="0" smtClean="0">
                <a:latin typeface="楷体" pitchFamily="49" charset="-122"/>
                <a:ea typeface="楷体" pitchFamily="49" charset="-122"/>
              </a:rPr>
              <a:t>晓战随金鼓，宵眠抱玉鞍。</a:t>
            </a:r>
            <a:br>
              <a:rPr lang="zh-CN" altLang="en-US" sz="3600" b="1" dirty="0" smtClean="0">
                <a:latin typeface="楷体" pitchFamily="49" charset="-122"/>
                <a:ea typeface="楷体" pitchFamily="49" charset="-122"/>
              </a:rPr>
            </a:br>
            <a:r>
              <a:rPr lang="zh-CN" altLang="en-US" sz="3600" b="1" dirty="0" smtClean="0">
                <a:latin typeface="楷体" pitchFamily="49" charset="-122"/>
                <a:ea typeface="楷体" pitchFamily="49" charset="-122"/>
              </a:rPr>
              <a:t>愿将腰下剑，直为斩楼兰。</a:t>
            </a:r>
            <a:endParaRPr lang="en-MY" sz="3600" b="1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764" y="1268760"/>
            <a:ext cx="8820472" cy="5445224"/>
          </a:xfrm>
          <a:solidFill>
            <a:srgbClr val="FFFFFF">
              <a:alpha val="69804"/>
            </a:srgbClr>
          </a:solidFill>
        </p:spPr>
        <p:txBody>
          <a:bodyPr>
            <a:noAutofit/>
          </a:bodyPr>
          <a:lstStyle/>
          <a:p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“晓战随金鼓，宵眠抱玉鞍。”古代出征要敲击钲、鼓，用来节制士卒进退。</a:t>
            </a:r>
            <a:endParaRPr lang="en-US" altLang="zh-CN" sz="2400" dirty="0" smtClean="0"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2400" dirty="0">
                <a:latin typeface="楷体" pitchFamily="49" charset="-122"/>
                <a:ea typeface="楷体" pitchFamily="49" charset="-122"/>
              </a:rPr>
              <a:t>在这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里，语意转折，已由苍凉变为雄壮。诗人设想：自己来到边塞，就在天山脚下，整日过着紧张的战斗生活。白天在钲、鼓声中行军作战，晚上就抱着马鞍子打盹儿。这里，“晓战”与“宵眠”相对应，当是作者有意在概括军中一日的生活，其军情之紧张急迫，跃然纸上。“随”字，摹状士卒的令行禁止。“抱”字，描绘士卒夜间警备的情况。二句写的是士卒的生活场景，而他们守边备战，人人奋勇，争为功先的心态则亦尽情流露出来。</a:t>
            </a:r>
          </a:p>
          <a:p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“愿将腰下剑，直为斩楼兰。”这里是借用傅介子慷慨复仇的故事，表现诗人甘愿赴身疆场，为国杀敌的雄心壮志。“直”与“愿”字呼应，语气斩截强烈，一派心声，喷涌而出，自有夺人心魄的艺术感召力。</a:t>
            </a:r>
            <a:endParaRPr lang="en-MY" sz="24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5" name="Action Button: Custom 4">
            <a:hlinkClick r:id="" action="ppaction://hlinkshowjump?jump=firstslide" highlightClick="1"/>
          </p:cNvPr>
          <p:cNvSpPr/>
          <p:nvPr/>
        </p:nvSpPr>
        <p:spPr>
          <a:xfrm>
            <a:off x="6011091" y="6209959"/>
            <a:ext cx="857272" cy="576064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latin typeface="楷体" pitchFamily="49" charset="-122"/>
                <a:ea typeface="楷体" pitchFamily="49" charset="-122"/>
              </a:rPr>
              <a:t>首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页</a:t>
            </a:r>
            <a:endParaRPr lang="en-MY" sz="24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6" name="Action Button: Custom 5">
            <a:hlinkClick r:id="" action="ppaction://hlinkshowjump?jump=previousslide" highlightClick="1"/>
          </p:cNvPr>
          <p:cNvSpPr/>
          <p:nvPr/>
        </p:nvSpPr>
        <p:spPr>
          <a:xfrm>
            <a:off x="7010703" y="6209959"/>
            <a:ext cx="864096" cy="576064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latin typeface="楷体" pitchFamily="49" charset="-122"/>
                <a:ea typeface="楷体" pitchFamily="49" charset="-122"/>
              </a:rPr>
              <a:t>前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页</a:t>
            </a:r>
            <a:endParaRPr lang="en-MY" sz="24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7" name="Action Button: Custom 6">
            <a:hlinkClick r:id="" action="ppaction://hlinkshowjump?jump=lastslide" highlightClick="1"/>
          </p:cNvPr>
          <p:cNvSpPr/>
          <p:nvPr/>
        </p:nvSpPr>
        <p:spPr>
          <a:xfrm>
            <a:off x="8028384" y="6215786"/>
            <a:ext cx="835515" cy="576064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latin typeface="楷体" pitchFamily="49" charset="-122"/>
                <a:ea typeface="楷体" pitchFamily="49" charset="-122"/>
              </a:rPr>
              <a:t>尾页</a:t>
            </a:r>
            <a:endParaRPr lang="en-MY" sz="2400" dirty="0">
              <a:latin typeface="楷体" pitchFamily="49" charset="-122"/>
              <a:ea typeface="楷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3682883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204" y="715291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楷体" pitchFamily="49" charset="-122"/>
                <a:ea typeface="楷体" pitchFamily="49" charset="-122"/>
              </a:rPr>
              <a:t>思考题</a:t>
            </a:r>
            <a:endParaRPr lang="en-MY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1600" y="1844824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latin typeface="楷体" pitchFamily="49" charset="-122"/>
                <a:ea typeface="楷体" pitchFamily="49" charset="-122"/>
              </a:rPr>
              <a:t>这首诗主要表达了作者怎样的情感？</a:t>
            </a:r>
            <a:endParaRPr lang="en-MY" sz="3600" b="1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69577" y="2636912"/>
            <a:ext cx="6696744" cy="2554545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latin typeface="楷体" pitchFamily="49" charset="-122"/>
                <a:ea typeface="楷体" pitchFamily="49" charset="-122"/>
              </a:rPr>
              <a:t>这首诗通过描绘守边将士在沙场上征战的艰苦生活，表现诗人甘愿赴身疆场，为国杀敌的雄心壮志，从而带出了诗人高尚的爱国情操。</a:t>
            </a:r>
          </a:p>
          <a:p>
            <a:endParaRPr lang="en-MY" sz="32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7" name="Action Button: Custom 6">
            <a:hlinkClick r:id="" action="ppaction://hlinkshowjump?jump=firstslide" highlightClick="1"/>
          </p:cNvPr>
          <p:cNvSpPr/>
          <p:nvPr/>
        </p:nvSpPr>
        <p:spPr>
          <a:xfrm>
            <a:off x="7237685" y="6119362"/>
            <a:ext cx="857272" cy="576064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latin typeface="楷体" pitchFamily="49" charset="-122"/>
                <a:ea typeface="楷体" pitchFamily="49" charset="-122"/>
              </a:rPr>
              <a:t>首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页</a:t>
            </a:r>
            <a:endParaRPr lang="en-MY" sz="24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8" name="Action Button: Custom 7">
            <a:hlinkClick r:id="" action="ppaction://hlinkshowjump?jump=previousslide" highlightClick="1"/>
          </p:cNvPr>
          <p:cNvSpPr/>
          <p:nvPr/>
        </p:nvSpPr>
        <p:spPr>
          <a:xfrm>
            <a:off x="8179893" y="6119362"/>
            <a:ext cx="864096" cy="576064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latin typeface="楷体" pitchFamily="49" charset="-122"/>
                <a:ea typeface="楷体" pitchFamily="49" charset="-122"/>
              </a:rPr>
              <a:t>前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页</a:t>
            </a:r>
            <a:endParaRPr lang="en-MY" sz="2400" dirty="0">
              <a:latin typeface="楷体" pitchFamily="49" charset="-122"/>
              <a:ea typeface="楷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51873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1181</Words>
  <Application>Microsoft Office PowerPoint</Application>
  <PresentationFormat>On-screen Show (4:3)</PresentationFormat>
  <Paragraphs>60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作者简介</vt:lpstr>
      <vt:lpstr>古诗鉴赏</vt:lpstr>
      <vt:lpstr>五月天山雪，无花只有寒。 笛中闻折柳，春色未曾看。</vt:lpstr>
      <vt:lpstr>晓战随金鼓，宵眠抱玉鞍。 愿将腰下剑，直为斩楼兰。</vt:lpstr>
      <vt:lpstr>思考题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Looi Chen</dc:creator>
  <cp:lastModifiedBy>Looi Chen</cp:lastModifiedBy>
  <cp:revision>5</cp:revision>
  <dcterms:created xsi:type="dcterms:W3CDTF">2018-03-30T20:10:51Z</dcterms:created>
  <dcterms:modified xsi:type="dcterms:W3CDTF">2018-03-30T20:52:01Z</dcterms:modified>
</cp:coreProperties>
</file>