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7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19BA8-2B56-4BB4-B5D2-25FA48F6C2CE}" type="datetimeFigureOut">
              <a:rPr lang="en-MY" smtClean="0"/>
              <a:t>21/3/2018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C31F8-6FAE-420D-9943-85C2BDA36DE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14912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7244-19DF-4F2D-8AAF-51EB8075F48D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19676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7244-19DF-4F2D-8AAF-51EB8075F48D}" type="slidenum">
              <a:rPr lang="en-MY" smtClean="0"/>
              <a:t>10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00596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7244-19DF-4F2D-8AAF-51EB8075F48D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84094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7244-19DF-4F2D-8AAF-51EB8075F48D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84094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7244-19DF-4F2D-8AAF-51EB8075F48D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84094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7244-19DF-4F2D-8AAF-51EB8075F48D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84094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7244-19DF-4F2D-8AAF-51EB8075F48D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84094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7244-19DF-4F2D-8AAF-51EB8075F48D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20024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7244-19DF-4F2D-8AAF-51EB8075F48D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00596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7244-19DF-4F2D-8AAF-51EB8075F48D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00596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A5EE-670A-4EA4-AEDA-7DCAB62F8E1D}" type="datetimeFigureOut">
              <a:rPr lang="en-MY" smtClean="0"/>
              <a:t>21/3/2018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5D65-7518-465E-99E0-D7A077598E5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46363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A5EE-670A-4EA4-AEDA-7DCAB62F8E1D}" type="datetimeFigureOut">
              <a:rPr lang="en-MY" smtClean="0"/>
              <a:t>21/3/2018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5D65-7518-465E-99E0-D7A077598E5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0498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A5EE-670A-4EA4-AEDA-7DCAB62F8E1D}" type="datetimeFigureOut">
              <a:rPr lang="en-MY" smtClean="0"/>
              <a:t>21/3/2018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5D65-7518-465E-99E0-D7A077598E5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1078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A5EE-670A-4EA4-AEDA-7DCAB62F8E1D}" type="datetimeFigureOut">
              <a:rPr lang="en-MY" smtClean="0"/>
              <a:t>21/3/2018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5D65-7518-465E-99E0-D7A077598E5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9318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A5EE-670A-4EA4-AEDA-7DCAB62F8E1D}" type="datetimeFigureOut">
              <a:rPr lang="en-MY" smtClean="0"/>
              <a:t>21/3/2018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5D65-7518-465E-99E0-D7A077598E5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2661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A5EE-670A-4EA4-AEDA-7DCAB62F8E1D}" type="datetimeFigureOut">
              <a:rPr lang="en-MY" smtClean="0"/>
              <a:t>21/3/2018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5D65-7518-465E-99E0-D7A077598E5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6767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A5EE-670A-4EA4-AEDA-7DCAB62F8E1D}" type="datetimeFigureOut">
              <a:rPr lang="en-MY" smtClean="0"/>
              <a:t>21/3/2018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5D65-7518-465E-99E0-D7A077598E5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7073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A5EE-670A-4EA4-AEDA-7DCAB62F8E1D}" type="datetimeFigureOut">
              <a:rPr lang="en-MY" smtClean="0"/>
              <a:t>21/3/2018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5D65-7518-465E-99E0-D7A077598E5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5177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A5EE-670A-4EA4-AEDA-7DCAB62F8E1D}" type="datetimeFigureOut">
              <a:rPr lang="en-MY" smtClean="0"/>
              <a:t>21/3/2018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5D65-7518-465E-99E0-D7A077598E5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5609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A5EE-670A-4EA4-AEDA-7DCAB62F8E1D}" type="datetimeFigureOut">
              <a:rPr lang="en-MY" smtClean="0"/>
              <a:t>21/3/2018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5D65-7518-465E-99E0-D7A077598E5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15025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A5EE-670A-4EA4-AEDA-7DCAB62F8E1D}" type="datetimeFigureOut">
              <a:rPr lang="en-MY" smtClean="0"/>
              <a:t>21/3/2018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5D65-7518-465E-99E0-D7A077598E5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84655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4A5EE-670A-4EA4-AEDA-7DCAB62F8E1D}" type="datetimeFigureOut">
              <a:rPr lang="en-MY" smtClean="0"/>
              <a:t>21/3/2018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5D65-7518-465E-99E0-D7A077598E5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327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10" y="-24454"/>
            <a:ext cx="9153310" cy="688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ction Button: Custom 7">
            <a:hlinkClick r:id="" action="ppaction://hlinkshowjump?jump=lastslide" highlightClick="1"/>
          </p:cNvPr>
          <p:cNvSpPr/>
          <p:nvPr/>
        </p:nvSpPr>
        <p:spPr>
          <a:xfrm>
            <a:off x="8100392" y="6014679"/>
            <a:ext cx="835515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尾页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AutoShape 2" descr="Image result for 九月九日忆山东兄弟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5" name="AutoShape 4" descr="Image result for 九月九日忆山东兄弟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0401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九月九日忆山东兄弟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14"/>
            <a:ext cx="9144000" cy="686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4536504"/>
          </a:xfrm>
          <a:solidFill>
            <a:srgbClr val="FFFFFF">
              <a:alpha val="69804"/>
            </a:srgbClr>
          </a:solidFill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诗人以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“遥知”使诗意的发展来个急转，转到从亲人的角度来加深表现两地相念之情。“遥知”以下全是想象，揣想这重阳佳节到来之时，亲人们定同往年一样登高饮酒。这紧扣了诗题，也点明了第二句提到的“佳节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”是指重阳节。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作者料定，当亲人团聚一起欢度重阳节而“遍插茱萸”之时，会记起他这客处异乡的游子的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结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句将全诗的情感推向高潮，未再直言思亲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，给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人留下想象的余地。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3568" y="476672"/>
            <a:ext cx="7992888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遥知兄弟登高处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，遍</a:t>
            </a:r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插茱萸少一人。</a:t>
            </a:r>
            <a:endParaRPr lang="en-MY" sz="3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Action Button: Custom 7">
            <a:hlinkClick r:id="" action="ppaction://hlinkshowjump?jump=firstslide" highlightClick="1"/>
          </p:cNvPr>
          <p:cNvSpPr/>
          <p:nvPr/>
        </p:nvSpPr>
        <p:spPr>
          <a:xfrm>
            <a:off x="6833830" y="6014679"/>
            <a:ext cx="85727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首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Action Button: Custom 8">
            <a:hlinkClick r:id="" action="ppaction://hlinkshowjump?jump=previousslide" highlightClick="1"/>
          </p:cNvPr>
          <p:cNvSpPr/>
          <p:nvPr/>
        </p:nvSpPr>
        <p:spPr>
          <a:xfrm>
            <a:off x="7891148" y="6014679"/>
            <a:ext cx="864096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前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949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90"/>
            <a:ext cx="9144000" cy="686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94139" y="2862457"/>
            <a:ext cx="492443" cy="16312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楷体" pitchFamily="49" charset="-122"/>
                <a:ea typeface="楷体" pitchFamily="49" charset="-122"/>
              </a:rPr>
              <a:t>（唐</a:t>
            </a:r>
            <a:r>
              <a:rPr lang="en-US" altLang="zh-CN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楷体" pitchFamily="49" charset="-122"/>
                <a:ea typeface="楷体" pitchFamily="49" charset="-122"/>
              </a:rPr>
              <a:t>王维）</a:t>
            </a:r>
            <a:endParaRPr lang="en-US" altLang="zh-CN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3528" y="673368"/>
            <a:ext cx="1721368" cy="7200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原文</a:t>
            </a:r>
            <a:endParaRPr lang="en-MY" sz="32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Action Button: Custom 9">
            <a:hlinkClick r:id="" action="ppaction://hlinkshowjump?jump=firstslide" highlightClick="1"/>
          </p:cNvPr>
          <p:cNvSpPr/>
          <p:nvPr/>
        </p:nvSpPr>
        <p:spPr>
          <a:xfrm>
            <a:off x="7176835" y="6014679"/>
            <a:ext cx="85727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首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Action Button: Custom 10">
            <a:hlinkClick r:id="" action="ppaction://hlinkshowjump?jump=lastslide" highlightClick="1"/>
          </p:cNvPr>
          <p:cNvSpPr/>
          <p:nvPr/>
        </p:nvSpPr>
        <p:spPr>
          <a:xfrm>
            <a:off x="8172400" y="6014679"/>
            <a:ext cx="835515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尾页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4"/>
          <a:srcRect l="47583" t="39617" r="29797" b="29732"/>
          <a:stretch/>
        </p:blipFill>
        <p:spPr bwMode="auto">
          <a:xfrm>
            <a:off x="2762801" y="1628800"/>
            <a:ext cx="4185463" cy="33046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722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90"/>
            <a:ext cx="9144000" cy="686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94139" y="2862457"/>
            <a:ext cx="492443" cy="16312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楷体" pitchFamily="49" charset="-122"/>
                <a:ea typeface="楷体" pitchFamily="49" charset="-122"/>
              </a:rPr>
              <a:t>（唐</a:t>
            </a:r>
            <a:r>
              <a:rPr lang="en-US" altLang="zh-CN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楷体" pitchFamily="49" charset="-122"/>
                <a:ea typeface="楷体" pitchFamily="49" charset="-122"/>
              </a:rPr>
              <a:t>王维）</a:t>
            </a:r>
            <a:endParaRPr lang="en-US" altLang="zh-CN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1043608" y="2441731"/>
            <a:ext cx="5904656" cy="3235666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九月九日：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指农历九月九日重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阳节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忆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：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想念。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山东：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地名，指华山以东（今山西），王维的家乡就在这一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带。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sz="2400" dirty="0">
                <a:solidFill>
                  <a:srgbClr val="FFFF00"/>
                </a:solidFill>
                <a:latin typeface="楷体" pitchFamily="49" charset="-122"/>
                <a:ea typeface="楷体" pitchFamily="49" charset="-122"/>
              </a:rPr>
              <a:t>诗因重阳节思念家乡的亲人而作。王维家居蒲州（今山西永济），在华山之东，所以题称“忆山东兄弟”。写这首诗时他大概正在长安谋取功名。</a:t>
            </a:r>
            <a:endParaRPr lang="en-US" altLang="zh-CN" sz="2400" dirty="0" smtClean="0">
              <a:solidFill>
                <a:srgbClr val="FFFF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3608" y="1772816"/>
            <a:ext cx="1448075" cy="635066"/>
          </a:xfrm>
          <a:prstGeom prst="rect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sz="3600" dirty="0" smtClean="0"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析题</a:t>
            </a:r>
            <a:endParaRPr lang="en-US" altLang="zh-CN" sz="3200" dirty="0" smtClean="0">
              <a:latin typeface="楷体" pitchFamily="49" charset="-122"/>
              <a:ea typeface="楷体" pitchFamily="49" charset="-122"/>
            </a:endParaRPr>
          </a:p>
          <a:p>
            <a:pPr algn="ctr"/>
            <a:endParaRPr lang="en-MY" sz="3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Action Button: Custom 11">
            <a:hlinkClick r:id="" action="ppaction://hlinkshowjump?jump=firstslide" highlightClick="1"/>
          </p:cNvPr>
          <p:cNvSpPr/>
          <p:nvPr/>
        </p:nvSpPr>
        <p:spPr>
          <a:xfrm>
            <a:off x="6065840" y="5991937"/>
            <a:ext cx="85727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首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Action Button: Custom 12">
            <a:hlinkClick r:id="" action="ppaction://hlinkshowjump?jump=previousslide" highlightClick="1"/>
          </p:cNvPr>
          <p:cNvSpPr/>
          <p:nvPr/>
        </p:nvSpPr>
        <p:spPr>
          <a:xfrm>
            <a:off x="7062091" y="5991937"/>
            <a:ext cx="864096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前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Action Button: Custom 13">
            <a:hlinkClick r:id="" action="ppaction://hlinkshowjump?jump=lastslide" highlightClick="1"/>
          </p:cNvPr>
          <p:cNvSpPr/>
          <p:nvPr/>
        </p:nvSpPr>
        <p:spPr>
          <a:xfrm>
            <a:off x="8100392" y="5991937"/>
            <a:ext cx="835515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尾页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245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90"/>
            <a:ext cx="9144000" cy="686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03749" y="2607496"/>
            <a:ext cx="492443" cy="16312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楷体" pitchFamily="49" charset="-122"/>
                <a:ea typeface="楷体" pitchFamily="49" charset="-122"/>
              </a:rPr>
              <a:t>（唐</a:t>
            </a:r>
            <a:r>
              <a:rPr lang="en-US" altLang="zh-CN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楷体" pitchFamily="49" charset="-122"/>
                <a:ea typeface="楷体" pitchFamily="49" charset="-122"/>
              </a:rPr>
              <a:t>王维）</a:t>
            </a:r>
            <a:endParaRPr lang="en-US" altLang="zh-CN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Oval 6"/>
          <p:cNvSpPr/>
          <p:nvPr/>
        </p:nvSpPr>
        <p:spPr>
          <a:xfrm>
            <a:off x="376405" y="620688"/>
            <a:ext cx="1721368" cy="7200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原文</a:t>
            </a:r>
            <a:endParaRPr lang="en-MY" sz="32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Pentagon 12"/>
          <p:cNvSpPr/>
          <p:nvPr/>
        </p:nvSpPr>
        <p:spPr>
          <a:xfrm flipH="1">
            <a:off x="5284168" y="4127109"/>
            <a:ext cx="3600400" cy="1872208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意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思：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独自离家在外地为他乡客人，每逢佳节来临格外思念亲人。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  <a:p>
            <a:pPr algn="ctr"/>
            <a:endParaRPr lang="en-MY" dirty="0"/>
          </a:p>
        </p:txBody>
      </p:sp>
      <p:sp>
        <p:nvSpPr>
          <p:cNvPr id="14" name="Action Button: Custom 13">
            <a:hlinkClick r:id="" action="ppaction://hlinkshowjump?jump=firstslide" highlightClick="1"/>
          </p:cNvPr>
          <p:cNvSpPr/>
          <p:nvPr/>
        </p:nvSpPr>
        <p:spPr>
          <a:xfrm>
            <a:off x="6027642" y="6014679"/>
            <a:ext cx="85727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首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" name="Action Button: Custom 14">
            <a:hlinkClick r:id="" action="ppaction://hlinkshowjump?jump=previousslide" highlightClick="1"/>
          </p:cNvPr>
          <p:cNvSpPr/>
          <p:nvPr/>
        </p:nvSpPr>
        <p:spPr>
          <a:xfrm>
            <a:off x="7071701" y="6014679"/>
            <a:ext cx="864096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前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" name="Action Button: Custom 15">
            <a:hlinkClick r:id="" action="ppaction://hlinkshowjump?jump=lastslide" highlightClick="1"/>
          </p:cNvPr>
          <p:cNvSpPr/>
          <p:nvPr/>
        </p:nvSpPr>
        <p:spPr>
          <a:xfrm>
            <a:off x="8049053" y="6014679"/>
            <a:ext cx="835515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尾页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8" name="Picture 17"/>
          <p:cNvPicPr/>
          <p:nvPr/>
        </p:nvPicPr>
        <p:blipFill rotWithShape="1">
          <a:blip r:embed="rId4"/>
          <a:srcRect l="47583" t="39617" r="29797" b="45250"/>
          <a:stretch/>
        </p:blipFill>
        <p:spPr bwMode="auto">
          <a:xfrm>
            <a:off x="2666628" y="2000580"/>
            <a:ext cx="4185463" cy="1781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Oval 10"/>
          <p:cNvSpPr/>
          <p:nvPr/>
        </p:nvSpPr>
        <p:spPr>
          <a:xfrm>
            <a:off x="4556177" y="1987469"/>
            <a:ext cx="1455983" cy="880518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Oval 7"/>
          <p:cNvSpPr/>
          <p:nvPr/>
        </p:nvSpPr>
        <p:spPr>
          <a:xfrm>
            <a:off x="3448535" y="1990825"/>
            <a:ext cx="1123465" cy="80133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Oval 11"/>
          <p:cNvSpPr/>
          <p:nvPr/>
        </p:nvSpPr>
        <p:spPr>
          <a:xfrm>
            <a:off x="4478494" y="2859760"/>
            <a:ext cx="561733" cy="80133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Line Callout 3 8"/>
          <p:cNvSpPr/>
          <p:nvPr/>
        </p:nvSpPr>
        <p:spPr>
          <a:xfrm flipH="1">
            <a:off x="2773666" y="4857744"/>
            <a:ext cx="2232248" cy="864096"/>
          </a:xfrm>
          <a:prstGeom prst="borderCallout3">
            <a:avLst>
              <a:gd name="adj1" fmla="val -10330"/>
              <a:gd name="adj2" fmla="val 53606"/>
              <a:gd name="adj3" fmla="val -52468"/>
              <a:gd name="adj4" fmla="val 48388"/>
              <a:gd name="adj5" fmla="val -100524"/>
              <a:gd name="adj6" fmla="val 41503"/>
              <a:gd name="adj7" fmla="val -151596"/>
              <a:gd name="adj8" fmla="val 2321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倍：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加倍，更加。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Line Callout 3 5"/>
          <p:cNvSpPr/>
          <p:nvPr/>
        </p:nvSpPr>
        <p:spPr>
          <a:xfrm flipH="1">
            <a:off x="361062" y="4032074"/>
            <a:ext cx="2232248" cy="1311591"/>
          </a:xfrm>
          <a:prstGeom prst="borderCallout3">
            <a:avLst>
              <a:gd name="adj1" fmla="val -2433"/>
              <a:gd name="adj2" fmla="val 46270"/>
              <a:gd name="adj3" fmla="val -12467"/>
              <a:gd name="adj4" fmla="val 34326"/>
              <a:gd name="adj5" fmla="val -34344"/>
              <a:gd name="adj6" fmla="val 34777"/>
              <a:gd name="adj7" fmla="val -108064"/>
              <a:gd name="adj8" fmla="val -491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异乡：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他乡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为异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客：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做他乡的客人。</a:t>
            </a:r>
          </a:p>
        </p:txBody>
      </p:sp>
    </p:spTree>
    <p:extLst>
      <p:ext uri="{BB962C8B-B14F-4D97-AF65-F5344CB8AC3E}">
        <p14:creationId xmlns:p14="http://schemas.microsoft.com/office/powerpoint/2010/main" val="239555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90"/>
            <a:ext cx="9144000" cy="686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94139" y="2607496"/>
            <a:ext cx="492443" cy="16312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楷体" pitchFamily="49" charset="-122"/>
                <a:ea typeface="楷体" pitchFamily="49" charset="-122"/>
              </a:rPr>
              <a:t>（唐</a:t>
            </a:r>
            <a:r>
              <a:rPr lang="en-US" altLang="zh-CN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楷体" pitchFamily="49" charset="-122"/>
                <a:ea typeface="楷体" pitchFamily="49" charset="-122"/>
              </a:rPr>
              <a:t>王维）</a:t>
            </a:r>
            <a:endParaRPr lang="en-US" altLang="zh-CN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Oval 6"/>
          <p:cNvSpPr/>
          <p:nvPr/>
        </p:nvSpPr>
        <p:spPr>
          <a:xfrm>
            <a:off x="376405" y="620688"/>
            <a:ext cx="1721368" cy="7200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原文</a:t>
            </a:r>
            <a:endParaRPr lang="en-MY" sz="32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Line Callout 3 5"/>
          <p:cNvSpPr/>
          <p:nvPr/>
        </p:nvSpPr>
        <p:spPr>
          <a:xfrm flipH="1">
            <a:off x="376405" y="4098072"/>
            <a:ext cx="2232248" cy="1311591"/>
          </a:xfrm>
          <a:prstGeom prst="borderCallout3">
            <a:avLst>
              <a:gd name="adj1" fmla="val -2433"/>
              <a:gd name="adj2" fmla="val 46270"/>
              <a:gd name="adj3" fmla="val -12467"/>
              <a:gd name="adj4" fmla="val 34326"/>
              <a:gd name="adj5" fmla="val -34344"/>
              <a:gd name="adj6" fmla="val 34777"/>
              <a:gd name="adj7" fmla="val -108064"/>
              <a:gd name="adj8" fmla="val -491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遥知：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远远推想</a:t>
            </a:r>
            <a:endParaRPr lang="zh-CN" altLang="en-US" sz="24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Line Callout 3 8"/>
          <p:cNvSpPr/>
          <p:nvPr/>
        </p:nvSpPr>
        <p:spPr>
          <a:xfrm flipH="1">
            <a:off x="2755965" y="4338398"/>
            <a:ext cx="2483459" cy="2088232"/>
          </a:xfrm>
          <a:prstGeom prst="borderCallout3">
            <a:avLst>
              <a:gd name="adj1" fmla="val -5755"/>
              <a:gd name="adj2" fmla="val 58552"/>
              <a:gd name="adj3" fmla="val -13908"/>
              <a:gd name="adj4" fmla="val 57181"/>
              <a:gd name="adj5" fmla="val -26672"/>
              <a:gd name="adj6" fmla="val 55791"/>
              <a:gd name="adj7" fmla="val -40492"/>
              <a:gd name="adj8" fmla="val 5343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茱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萸：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一种香草，即草决明。古时人们认为重阳节插戴茱萸可以避灾克邪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Pentagon 12"/>
          <p:cNvSpPr/>
          <p:nvPr/>
        </p:nvSpPr>
        <p:spPr>
          <a:xfrm flipH="1">
            <a:off x="5411025" y="4085175"/>
            <a:ext cx="3600400" cy="1872208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意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思：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遥想兄弟们今日登高望远时，头上插茱萸可惜至少我一人。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  <a:p>
            <a:pPr algn="ctr"/>
            <a:endParaRPr lang="en-MY" dirty="0"/>
          </a:p>
        </p:txBody>
      </p:sp>
      <p:sp>
        <p:nvSpPr>
          <p:cNvPr id="15" name="Action Button: Custom 14">
            <a:hlinkClick r:id="" action="ppaction://hlinkshowjump?jump=firstslide" highlightClick="1"/>
          </p:cNvPr>
          <p:cNvSpPr/>
          <p:nvPr/>
        </p:nvSpPr>
        <p:spPr>
          <a:xfrm>
            <a:off x="6084168" y="5985761"/>
            <a:ext cx="85727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首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" name="Action Button: Custom 15">
            <a:hlinkClick r:id="" action="ppaction://hlinkshowjump?jump=previousslide" highlightClick="1"/>
          </p:cNvPr>
          <p:cNvSpPr/>
          <p:nvPr/>
        </p:nvSpPr>
        <p:spPr>
          <a:xfrm>
            <a:off x="7136028" y="5957383"/>
            <a:ext cx="864096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前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7" name="Action Button: Custom 16">
            <a:hlinkClick r:id="" action="ppaction://hlinkshowjump?jump=lastslide" highlightClick="1"/>
          </p:cNvPr>
          <p:cNvSpPr/>
          <p:nvPr/>
        </p:nvSpPr>
        <p:spPr>
          <a:xfrm>
            <a:off x="8175910" y="5957383"/>
            <a:ext cx="835515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尾页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9" name="Picture 18"/>
          <p:cNvPicPr/>
          <p:nvPr/>
        </p:nvPicPr>
        <p:blipFill rotWithShape="1">
          <a:blip r:embed="rId4"/>
          <a:srcRect l="47583" t="53551" r="29797" b="29732"/>
          <a:stretch/>
        </p:blipFill>
        <p:spPr bwMode="auto">
          <a:xfrm>
            <a:off x="2555776" y="1961287"/>
            <a:ext cx="4185463" cy="1802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Oval 10"/>
          <p:cNvSpPr/>
          <p:nvPr/>
        </p:nvSpPr>
        <p:spPr>
          <a:xfrm>
            <a:off x="2555776" y="1985293"/>
            <a:ext cx="1080120" cy="877163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Oval 7"/>
          <p:cNvSpPr/>
          <p:nvPr/>
        </p:nvSpPr>
        <p:spPr>
          <a:xfrm>
            <a:off x="3487901" y="2862454"/>
            <a:ext cx="1019585" cy="85092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0953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90"/>
            <a:ext cx="9144000" cy="686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94139" y="2862457"/>
            <a:ext cx="492443" cy="16312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楷体" pitchFamily="49" charset="-122"/>
                <a:ea typeface="楷体" pitchFamily="49" charset="-122"/>
              </a:rPr>
              <a:t>（唐</a:t>
            </a:r>
            <a:r>
              <a:rPr lang="en-US" altLang="zh-CN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楷体" pitchFamily="49" charset="-122"/>
                <a:ea typeface="楷体" pitchFamily="49" charset="-122"/>
              </a:rPr>
              <a:t>王维）</a:t>
            </a:r>
            <a:endParaRPr lang="en-US" altLang="zh-CN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0" b="84138" l="6052" r="9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57" t="18132" r="7831" b="19614"/>
          <a:stretch/>
        </p:blipFill>
        <p:spPr bwMode="auto">
          <a:xfrm rot="5400000">
            <a:off x="-1011384" y="1555352"/>
            <a:ext cx="3385617" cy="85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5754" y="704856"/>
            <a:ext cx="755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楷体" pitchFamily="49" charset="-122"/>
                <a:ea typeface="楷体" pitchFamily="49" charset="-122"/>
              </a:rPr>
              <a:t>白</a:t>
            </a:r>
            <a:r>
              <a:rPr lang="zh-CN" alt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楷体" pitchFamily="49" charset="-122"/>
                <a:ea typeface="楷体" pitchFamily="49" charset="-122"/>
              </a:rPr>
              <a:t>话译文</a:t>
            </a:r>
            <a:endParaRPr lang="en-MY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Action Button: Custom 13">
            <a:hlinkClick r:id="" action="ppaction://hlinkshowjump?jump=lastslide" highlightClick="1"/>
          </p:cNvPr>
          <p:cNvSpPr/>
          <p:nvPr/>
        </p:nvSpPr>
        <p:spPr>
          <a:xfrm>
            <a:off x="8234881" y="5999317"/>
            <a:ext cx="835515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尾页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6"/>
          <a:srcRect l="39421" t="31833" r="27848" b="19604"/>
          <a:stretch/>
        </p:blipFill>
        <p:spPr bwMode="auto">
          <a:xfrm>
            <a:off x="1045960" y="1141721"/>
            <a:ext cx="6382808" cy="53116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Action Button: Custom 11">
            <a:hlinkClick r:id="" action="ppaction://hlinkshowjump?jump=firstslide" highlightClick="1"/>
          </p:cNvPr>
          <p:cNvSpPr/>
          <p:nvPr/>
        </p:nvSpPr>
        <p:spPr>
          <a:xfrm>
            <a:off x="6156176" y="5993903"/>
            <a:ext cx="85727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首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Action Button: Custom 12">
            <a:hlinkClick r:id="" action="ppaction://hlinkshowjump?jump=previousslide" highlightClick="1"/>
          </p:cNvPr>
          <p:cNvSpPr/>
          <p:nvPr/>
        </p:nvSpPr>
        <p:spPr>
          <a:xfrm>
            <a:off x="7199430" y="5999317"/>
            <a:ext cx="864096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前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367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504" y="620688"/>
            <a:ext cx="3754760" cy="864095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作者简介</a:t>
            </a:r>
            <a:endParaRPr lang="en-MY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1700808"/>
            <a:ext cx="4896544" cy="378565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王维（</a:t>
            </a:r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701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－</a:t>
            </a:r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761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），盛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唐时期的著名诗人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，原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籍祁（今山西祁县），迁至蒲州（今山西永济），崇信佛教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，汉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族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他多才多艺，还是著名画家，且擅长书法，又通音乐，被誉为“诗中有画，画中有诗”，尤以山水诗成就为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最。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其诗、画成就都很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高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。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写</a:t>
            </a:r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九月九日忆山东兄弟</a:t>
            </a:r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时才十七岁。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Action Button: Custom 6">
            <a:hlinkClick r:id="" action="ppaction://hlinkshowjump?jump=previousslide" highlightClick="1"/>
          </p:cNvPr>
          <p:cNvSpPr/>
          <p:nvPr/>
        </p:nvSpPr>
        <p:spPr>
          <a:xfrm>
            <a:off x="7022116" y="6014679"/>
            <a:ext cx="864096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前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61" y="1700808"/>
            <a:ext cx="2567713" cy="3160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Action Button: Custom 12">
            <a:hlinkClick r:id="" action="ppaction://hlinkshowjump?jump=firstslide" highlightClick="1"/>
          </p:cNvPr>
          <p:cNvSpPr/>
          <p:nvPr/>
        </p:nvSpPr>
        <p:spPr>
          <a:xfrm>
            <a:off x="6012160" y="6014679"/>
            <a:ext cx="85727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首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Action Button: Custom 13">
            <a:hlinkClick r:id="" action="ppaction://hlinkshowjump?jump=lastslide" highlightClick="1"/>
          </p:cNvPr>
          <p:cNvSpPr/>
          <p:nvPr/>
        </p:nvSpPr>
        <p:spPr>
          <a:xfrm>
            <a:off x="8100392" y="6014679"/>
            <a:ext cx="835515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尾页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65" y="1700808"/>
            <a:ext cx="2447109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Image result for 王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1" y="1700808"/>
            <a:ext cx="217605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00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九月九日忆山东兄弟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38"/>
            <a:ext cx="9144000" cy="686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>
            <a:prstTxWarp prst="textArchUp">
              <a:avLst/>
            </a:prstTxWarp>
            <a:normAutofit/>
            <a:scene3d>
              <a:camera prst="perspectiveAbove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zh-CN" alt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古诗鉴赏</a:t>
            </a:r>
            <a:endParaRPr lang="en-MY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17" b="89209" l="2462" r="99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564" y="-315416"/>
            <a:ext cx="10153128" cy="81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003232" cy="4248472"/>
          </a:xfrm>
          <a:solidFill>
            <a:srgbClr val="FFFFFF">
              <a:alpha val="60000"/>
            </a:srgbClr>
          </a:solidFill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zh-CN" altLang="en-US" dirty="0">
                <a:latin typeface="楷体" pitchFamily="49" charset="-122"/>
                <a:ea typeface="楷体" pitchFamily="49" charset="-122"/>
              </a:rPr>
              <a:t>此诗写出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了身在异乡的游子每逢佳节对故乡亲人深切的思念之情，反映出人们的心声，引起人们的共鸣。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诗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一开头便紧切题目，写异乡异土生活的孤独凄然，因而时时怀乡思人，遇到佳节良辰，思念倍加。接着诗一跃而写远在家乡的兄弟，按照重阳节的风俗而登高时，也在怀念自己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Action Button: Custom 6">
            <a:hlinkClick r:id="" action="ppaction://hlinkshowjump?jump=firstslide" highlightClick="1"/>
          </p:cNvPr>
          <p:cNvSpPr/>
          <p:nvPr/>
        </p:nvSpPr>
        <p:spPr>
          <a:xfrm>
            <a:off x="5940152" y="5987269"/>
            <a:ext cx="85727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首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Action Button: Custom 7">
            <a:hlinkClick r:id="" action="ppaction://hlinkshowjump?jump=previousslide" highlightClick="1"/>
          </p:cNvPr>
          <p:cNvSpPr/>
          <p:nvPr/>
        </p:nvSpPr>
        <p:spPr>
          <a:xfrm>
            <a:off x="7020272" y="5987269"/>
            <a:ext cx="864096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前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Action Button: Custom 8">
            <a:hlinkClick r:id="" action="ppaction://hlinkshowjump?jump=lastslide" highlightClick="1"/>
          </p:cNvPr>
          <p:cNvSpPr/>
          <p:nvPr/>
        </p:nvSpPr>
        <p:spPr>
          <a:xfrm>
            <a:off x="8100392" y="5987269"/>
            <a:ext cx="835515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尾页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581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九月九日忆山东兄弟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14"/>
            <a:ext cx="9144000" cy="686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536504"/>
          </a:xfrm>
          <a:solidFill>
            <a:srgbClr val="FFFFFF">
              <a:alpha val="69804"/>
            </a:srgbClr>
          </a:solidFill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诗以直抒思乡之情起笔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独在异乡”，暗写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了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初次离家的少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年处于孤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独寂寞的环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境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；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异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客”则更强调了游子在异乡举目无亲的生疏清冷的感受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。诗人用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“独”和两个“异”字组在一句诗里，大大加深了主观感受的程度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二句“每逢佳节倍思亲”是前面情绪的合理发展，说明平常已有思亲之苦，而到节日，这思念就愈加转深和增强了。“倍”字用得极妙，是联系上下两句情绪之间的关键。这两句构成全诗的一个层次，是从抒情主人公自我的主观感受来表现思亲之情的。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5556" y="332656"/>
            <a:ext cx="7992888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独在异乡为异客，每逢佳节倍思亲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MY" sz="3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Action Button: Custom 4">
            <a:hlinkClick r:id="" action="ppaction://hlinkshowjump?jump=firstslide" highlightClick="1"/>
          </p:cNvPr>
          <p:cNvSpPr/>
          <p:nvPr/>
        </p:nvSpPr>
        <p:spPr>
          <a:xfrm>
            <a:off x="6012160" y="6014679"/>
            <a:ext cx="85727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首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Action Button: Custom 5">
            <a:hlinkClick r:id="" action="ppaction://hlinkshowjump?jump=previousslide" highlightClick="1"/>
          </p:cNvPr>
          <p:cNvSpPr/>
          <p:nvPr/>
        </p:nvSpPr>
        <p:spPr>
          <a:xfrm>
            <a:off x="7092280" y="6014679"/>
            <a:ext cx="864096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前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Action Button: Custom 7">
            <a:hlinkClick r:id="" action="ppaction://hlinkshowjump?jump=lastslide" highlightClick="1"/>
          </p:cNvPr>
          <p:cNvSpPr/>
          <p:nvPr/>
        </p:nvSpPr>
        <p:spPr>
          <a:xfrm>
            <a:off x="8150686" y="6014679"/>
            <a:ext cx="835515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尾页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717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1002</Words>
  <Application>Microsoft Office PowerPoint</Application>
  <PresentationFormat>On-screen Show (4:3)</PresentationFormat>
  <Paragraphs>75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作者简介</vt:lpstr>
      <vt:lpstr>古诗鉴赏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Looi Chen</dc:creator>
  <cp:lastModifiedBy>Looi Chen</cp:lastModifiedBy>
  <cp:revision>9</cp:revision>
  <dcterms:created xsi:type="dcterms:W3CDTF">2018-03-21T07:45:54Z</dcterms:created>
  <dcterms:modified xsi:type="dcterms:W3CDTF">2018-03-21T16:58:28Z</dcterms:modified>
</cp:coreProperties>
</file>